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" name="Shape 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0"/>
            <a:ext cx="24384001" cy="245555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1206500" y="1079500"/>
            <a:ext cx="104775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104775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44100" y="3494949"/>
            <a:ext cx="6301761" cy="2431166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Line"/>
          <p:cNvSpPr/>
          <p:nvPr/>
        </p:nvSpPr>
        <p:spPr>
          <a:xfrm flipV="1">
            <a:off x="12344400" y="2870200"/>
            <a:ext cx="0" cy="10104465"/>
          </a:xfrm>
          <a:prstGeom prst="line">
            <a:avLst/>
          </a:prstGeom>
          <a:ln w="508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" name="UNCLASSIFIED"/>
          <p:cNvSpPr txBox="1"/>
          <p:nvPr/>
        </p:nvSpPr>
        <p:spPr>
          <a:xfrm>
            <a:off x="19027746" y="1838574"/>
            <a:ext cx="199534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 defTabSz="2438337">
              <a:spcBef>
                <a:spcPts val="0"/>
              </a:spcBef>
              <a:defRPr sz="2200">
                <a:solidFill>
                  <a:srgbClr val="E8EFF8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/>
            <a:r>
              <a:t>UNCLASSIFIED</a:t>
            </a:r>
          </a:p>
        </p:txBody>
      </p:sp>
      <p:sp>
        <p:nvSpPr>
          <p:cNvPr id="24" name="ORION: Enterprise Datasets Project"/>
          <p:cNvSpPr txBox="1"/>
          <p:nvPr/>
        </p:nvSpPr>
        <p:spPr>
          <a:xfrm>
            <a:off x="473681" y="249878"/>
            <a:ext cx="23339798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effectLst>
                  <a:outerShdw sx="100000" sy="100000" kx="0" ky="0" algn="b" rotWithShape="0" blurRad="12700" dist="63500" dir="2100000">
                    <a:srgbClr val="002458"/>
                  </a:outerShdw>
                </a:effectLst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ORION: Enterprise Datasets Project</a:t>
            </a:r>
          </a:p>
        </p:txBody>
      </p:sp>
      <p:sp>
        <p:nvSpPr>
          <p:cNvPr id="25" name="Line"/>
          <p:cNvSpPr/>
          <p:nvPr/>
        </p:nvSpPr>
        <p:spPr>
          <a:xfrm>
            <a:off x="1192088" y="8659032"/>
            <a:ext cx="11126913" cy="1"/>
          </a:xfrm>
          <a:prstGeom prst="line">
            <a:avLst/>
          </a:prstGeom>
          <a:ln w="508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" name="Stored in Network…"/>
          <p:cNvSpPr txBox="1"/>
          <p:nvPr/>
        </p:nvSpPr>
        <p:spPr>
          <a:xfrm>
            <a:off x="4090100" y="6197178"/>
            <a:ext cx="8101900" cy="1934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rPr>
                <a:latin typeface="Aptos"/>
                <a:ea typeface="Aptos"/>
                <a:cs typeface="Aptos"/>
                <a:sym typeface="Aptos"/>
              </a:rPr>
              <a:t>A project to speed up the adoption of</a:t>
            </a:r>
            <a:endParaRPr>
              <a:latin typeface="Aptos"/>
              <a:ea typeface="Aptos"/>
              <a:cs typeface="Aptos"/>
              <a:sym typeface="Aptos"/>
            </a:endParaRP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rPr>
                <a:latin typeface="Aptos"/>
                <a:ea typeface="Aptos"/>
                <a:cs typeface="Aptos"/>
                <a:sym typeface="Aptos"/>
              </a:rPr>
              <a:t>ORION by ingesting enterprise datasets</a:t>
            </a:r>
            <a:endParaRPr>
              <a:latin typeface="Aptos"/>
              <a:ea typeface="Aptos"/>
              <a:cs typeface="Aptos"/>
              <a:sym typeface="Aptos"/>
            </a:endParaRP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rPr>
                <a:latin typeface="Aptos"/>
                <a:ea typeface="Aptos"/>
                <a:cs typeface="Aptos"/>
                <a:sym typeface="Aptos"/>
              </a:rPr>
              <a:t>of high operational value across the </a:t>
            </a:r>
            <a:endParaRPr>
              <a:latin typeface="Aptos"/>
              <a:ea typeface="Aptos"/>
              <a:cs typeface="Aptos"/>
              <a:sym typeface="Aptos"/>
            </a:endParaRP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rPr>
                <a:latin typeface="Aptos"/>
                <a:ea typeface="Aptos"/>
                <a:cs typeface="Aptos"/>
                <a:sym typeface="Aptos"/>
              </a:rPr>
              <a:t>enterprise.</a:t>
            </a:r>
          </a:p>
        </p:txBody>
      </p:sp>
      <p:sp>
        <p:nvSpPr>
          <p:cNvPr id="27" name="Stored in Network…"/>
          <p:cNvSpPr txBox="1"/>
          <p:nvPr/>
        </p:nvSpPr>
        <p:spPr>
          <a:xfrm>
            <a:off x="17843500" y="4626188"/>
            <a:ext cx="6019800" cy="1934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An integrated HR model will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answer the question: Who 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does what, where, and for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what reason?</a:t>
            </a:r>
          </a:p>
        </p:txBody>
      </p:sp>
      <p:sp>
        <p:nvSpPr>
          <p:cNvPr id="28" name="Stored in Network…"/>
          <p:cNvSpPr txBox="1"/>
          <p:nvPr/>
        </p:nvSpPr>
        <p:spPr>
          <a:xfrm>
            <a:off x="17843500" y="7117801"/>
            <a:ext cx="6019800" cy="282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A new model automates an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existing manual process that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provides key metrics for the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security screening process,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which also alleviate stress on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the vendor’s API connection.</a:t>
            </a:r>
          </a:p>
        </p:txBody>
      </p:sp>
      <p:sp>
        <p:nvSpPr>
          <p:cNvPr id="29" name="Stored in Network…"/>
          <p:cNvSpPr txBox="1"/>
          <p:nvPr/>
        </p:nvSpPr>
        <p:spPr>
          <a:xfrm>
            <a:off x="17843500" y="10490341"/>
            <a:ext cx="6019800" cy="1934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A financial model will provide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a standardized, consolidated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view of financial information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across the enterprise.</a:t>
            </a:r>
          </a:p>
        </p:txBody>
      </p:sp>
      <p:sp>
        <p:nvSpPr>
          <p:cNvPr id="30" name="USE CASES"/>
          <p:cNvSpPr txBox="1"/>
          <p:nvPr/>
        </p:nvSpPr>
        <p:spPr>
          <a:xfrm>
            <a:off x="13134936" y="3326231"/>
            <a:ext cx="2667484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200">
                <a:solidFill>
                  <a:srgbClr val="14546D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USE CASES</a:t>
            </a:r>
          </a:p>
        </p:txBody>
      </p:sp>
      <p:pic>
        <p:nvPicPr>
          <p:cNvPr id="3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02705" y="4721312"/>
            <a:ext cx="4080873" cy="168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277974" y="7242715"/>
            <a:ext cx="3938174" cy="184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122236" y="10609663"/>
            <a:ext cx="4073601" cy="1593967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CURRENT STATUS"/>
          <p:cNvSpPr txBox="1"/>
          <p:nvPr/>
        </p:nvSpPr>
        <p:spPr>
          <a:xfrm>
            <a:off x="1272765" y="9027065"/>
            <a:ext cx="4132772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200">
                <a:solidFill>
                  <a:srgbClr val="14546D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CURRENT STATUS</a:t>
            </a:r>
          </a:p>
        </p:txBody>
      </p:sp>
      <p:pic>
        <p:nvPicPr>
          <p:cNvPr id="35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41196" y="10064429"/>
            <a:ext cx="1632905" cy="1593967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tored in Network…"/>
          <p:cNvSpPr txBox="1"/>
          <p:nvPr/>
        </p:nvSpPr>
        <p:spPr>
          <a:xfrm>
            <a:off x="3483670" y="10117191"/>
            <a:ext cx="2614311" cy="148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19 data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models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ingested</a:t>
            </a:r>
          </a:p>
        </p:txBody>
      </p:sp>
      <p:pic>
        <p:nvPicPr>
          <p:cNvPr id="37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796299" y="10064429"/>
            <a:ext cx="1643568" cy="1593967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tored in Network…"/>
          <p:cNvSpPr txBox="1"/>
          <p:nvPr/>
        </p:nvSpPr>
        <p:spPr>
          <a:xfrm>
            <a:off x="7852805" y="10169955"/>
            <a:ext cx="4583632" cy="282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Cloud-to-ground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gateway connections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established to HR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and financial</a:t>
            </a:r>
          </a:p>
          <a:p>
            <a:pPr defTabSz="2438337">
              <a:spcBef>
                <a:spcPts val="0"/>
              </a:spcBef>
              <a:defRPr sz="3200">
                <a:solidFill>
                  <a:srgbClr val="286881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sources.</a:t>
            </a:r>
          </a:p>
        </p:txBody>
      </p:sp>
      <p:sp>
        <p:nvSpPr>
          <p:cNvPr id="39" name="Slide Number"/>
          <p:cNvSpPr txBox="1"/>
          <p:nvPr>
            <p:ph type="sldNum" sz="quarter" idx="4294967295"/>
          </p:nvPr>
        </p:nvSpPr>
        <p:spPr>
          <a:xfrm>
            <a:off x="23756765" y="1303594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5A9AB3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0" name="WHAT"/>
          <p:cNvSpPr txBox="1"/>
          <p:nvPr/>
        </p:nvSpPr>
        <p:spPr>
          <a:xfrm>
            <a:off x="1272765" y="3326231"/>
            <a:ext cx="1479055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200">
                <a:solidFill>
                  <a:srgbClr val="14546D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WHAT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