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Relationship Id="rId3" Type="http://schemas.openxmlformats.org/officeDocument/2006/relationships/image" Target="../media/image6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1" cy="245555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ore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1112" y="-311405"/>
            <a:ext cx="24906224" cy="260400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24384003" cy="245555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24384003" cy="3512776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ore Spac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78000" y="-50800"/>
            <a:ext cx="27736800" cy="1379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61112" y="-311405"/>
            <a:ext cx="24906224" cy="260401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24384001" cy="351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Title"/>
          <p:cNvSpPr txBox="1"/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4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tif"/><Relationship Id="rId6" Type="http://schemas.openxmlformats.org/officeDocument/2006/relationships/image" Target="../media/image6.tif"/><Relationship Id="rId7" Type="http://schemas.openxmlformats.org/officeDocument/2006/relationships/image" Target="../media/image7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he MAIPLE Stack"/>
          <p:cNvSpPr txBox="1"/>
          <p:nvPr/>
        </p:nvSpPr>
        <p:spPr>
          <a:xfrm>
            <a:off x="2109861" y="5232400"/>
            <a:ext cx="20164278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2438337">
              <a:spcBef>
                <a:spcPts val="0"/>
              </a:spcBef>
              <a:defRPr sz="7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r>
              <a:t>The ORION Unified Data Layer</a:t>
            </a:r>
          </a:p>
        </p:txBody>
      </p:sp>
      <p:sp>
        <p:nvSpPr>
          <p:cNvPr id="70" name="The MAIPLE Stack"/>
          <p:cNvSpPr txBox="1"/>
          <p:nvPr/>
        </p:nvSpPr>
        <p:spPr>
          <a:xfrm>
            <a:off x="4972720" y="7652563"/>
            <a:ext cx="1443856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2438337">
              <a:spcBef>
                <a:spcPts val="0"/>
              </a:spcBef>
              <a:defRPr sz="5200">
                <a:solidFill>
                  <a:srgbClr val="14546D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Briefing</a:t>
            </a:r>
          </a:p>
        </p:txBody>
      </p:sp>
      <p:sp>
        <p:nvSpPr>
          <p:cNvPr id="71" name="The MAIPLE Stack"/>
          <p:cNvSpPr txBox="1"/>
          <p:nvPr/>
        </p:nvSpPr>
        <p:spPr>
          <a:xfrm>
            <a:off x="4972720" y="9737365"/>
            <a:ext cx="1443856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2438337">
              <a:spcBef>
                <a:spcPts val="0"/>
              </a:spcBef>
              <a:defRPr sz="5200">
                <a:solidFill>
                  <a:srgbClr val="14546D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June 26, 2026</a:t>
            </a:r>
          </a:p>
        </p:txBody>
      </p:sp>
      <p:sp>
        <p:nvSpPr>
          <p:cNvPr id="72" name="The MAIPLE Stack"/>
          <p:cNvSpPr txBox="1"/>
          <p:nvPr/>
        </p:nvSpPr>
        <p:spPr>
          <a:xfrm>
            <a:off x="4972720" y="1654786"/>
            <a:ext cx="85326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400">
                <a:solidFill>
                  <a:srgbClr val="FFFFFF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DIGITAL SERVICES GROUP</a:t>
            </a:r>
          </a:p>
        </p:txBody>
      </p:sp>
      <p:sp>
        <p:nvSpPr>
          <p:cNvPr id="73" name="The MAIPLE Stack"/>
          <p:cNvSpPr txBox="1"/>
          <p:nvPr/>
        </p:nvSpPr>
        <p:spPr>
          <a:xfrm>
            <a:off x="4972720" y="2124686"/>
            <a:ext cx="85326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400">
                <a:solidFill>
                  <a:srgbClr val="14546D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CDTO / DG DAIM / DDAE</a:t>
            </a:r>
          </a:p>
        </p:txBody>
      </p:sp>
      <p:sp>
        <p:nvSpPr>
          <p:cNvPr id="74" name="The MAIPLE Stack"/>
          <p:cNvSpPr txBox="1"/>
          <p:nvPr/>
        </p:nvSpPr>
        <p:spPr>
          <a:xfrm>
            <a:off x="17286724" y="2124686"/>
            <a:ext cx="299835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spcBef>
                <a:spcPts val="0"/>
              </a:spcBef>
              <a:defRPr sz="2400">
                <a:solidFill>
                  <a:srgbClr val="5A9AB3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emand: a growing user base is already consuming ORION data"/>
          <p:cNvSpPr txBox="1"/>
          <p:nvPr/>
        </p:nvSpPr>
        <p:spPr>
          <a:xfrm>
            <a:off x="473681" y="249878"/>
            <a:ext cx="23339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Demand: a growing user base is already consuming ORION data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1446" y="2582556"/>
            <a:ext cx="16601108" cy="1049773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92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ORION infrastructure supports information management and AI"/>
          <p:cNvSpPr txBox="1"/>
          <p:nvPr/>
        </p:nvSpPr>
        <p:spPr>
          <a:xfrm>
            <a:off x="473681" y="249878"/>
            <a:ext cx="19428843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ORION infrastructure supports information management and AI</a:t>
            </a:r>
          </a:p>
        </p:txBody>
      </p:sp>
      <p:sp>
        <p:nvSpPr>
          <p:cNvPr id="195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78B8D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264" y="2442856"/>
            <a:ext cx="22640672" cy="1087409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Data mesh: enriched real-time streams + fine-grained access control"/>
          <p:cNvSpPr txBox="1"/>
          <p:nvPr/>
        </p:nvSpPr>
        <p:spPr>
          <a:xfrm>
            <a:off x="473680" y="268928"/>
            <a:ext cx="23339800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58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Data mesh: enriched real-time streams + fine-grained access control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6834" y="2214255"/>
            <a:ext cx="21190332" cy="1096722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2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Line"/>
          <p:cNvSpPr/>
          <p:nvPr/>
        </p:nvSpPr>
        <p:spPr>
          <a:xfrm flipV="1">
            <a:off x="16153342" y="2455556"/>
            <a:ext cx="1" cy="10873654"/>
          </a:xfrm>
          <a:prstGeom prst="line">
            <a:avLst/>
          </a:prstGeom>
          <a:ln w="50800">
            <a:solidFill>
              <a:srgbClr val="EBF0FA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5" name="NATO DCS…"/>
          <p:cNvSpPr txBox="1"/>
          <p:nvPr/>
        </p:nvSpPr>
        <p:spPr>
          <a:xfrm>
            <a:off x="19007064" y="3027616"/>
            <a:ext cx="6289648" cy="1332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42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NATO DCS</a:t>
            </a:r>
          </a:p>
          <a:p>
            <a:pPr>
              <a:spcBef>
                <a:spcPts val="0"/>
              </a:spcBef>
              <a:defRPr sz="42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MATURITY LEVELS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88998" y="2811081"/>
            <a:ext cx="1765301" cy="17653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ORION is being built with the highest security standards"/>
          <p:cNvSpPr txBox="1"/>
          <p:nvPr/>
        </p:nvSpPr>
        <p:spPr>
          <a:xfrm>
            <a:off x="473681" y="249878"/>
            <a:ext cx="23339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ORION is being built with the highest security standards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88998" y="5143114"/>
            <a:ext cx="1768387" cy="827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88998" y="7653395"/>
            <a:ext cx="1768387" cy="827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888998" y="11255875"/>
            <a:ext cx="1768387" cy="82768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Majority of new data labelled…"/>
          <p:cNvSpPr txBox="1"/>
          <p:nvPr/>
        </p:nvSpPr>
        <p:spPr>
          <a:xfrm>
            <a:off x="19007064" y="5117714"/>
            <a:ext cx="4932436" cy="2091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Majority of new data labelled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Basic set of metadata labels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Document-centric protection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User-initiated, human-paced</a:t>
            </a:r>
          </a:p>
        </p:txBody>
      </p:sp>
      <p:sp>
        <p:nvSpPr>
          <p:cNvPr id="212" name="Majority of all data labelled…"/>
          <p:cNvSpPr txBox="1"/>
          <p:nvPr/>
        </p:nvSpPr>
        <p:spPr>
          <a:xfrm>
            <a:off x="19007064" y="7653395"/>
            <a:ext cx="5089506" cy="3155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Majority of all data labelled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Full set of metadata labels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Data-centric protection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Pre-defined policy model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Attribute-based Access Control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Machine-to-machine, real-time</a:t>
            </a:r>
          </a:p>
        </p:txBody>
      </p:sp>
      <p:sp>
        <p:nvSpPr>
          <p:cNvPr id="213" name="Full cryptographic protection…"/>
          <p:cNvSpPr txBox="1"/>
          <p:nvPr/>
        </p:nvSpPr>
        <p:spPr>
          <a:xfrm>
            <a:off x="19007064" y="11233932"/>
            <a:ext cx="5089506" cy="1559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Full cryptographic protection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Full lifecycle coverage</a:t>
            </a:r>
          </a:p>
          <a:p>
            <a:pPr>
              <a:spcBef>
                <a:spcPts val="140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Control anywhere data resides</a:t>
            </a:r>
          </a:p>
        </p:txBody>
      </p:sp>
      <p:sp>
        <p:nvSpPr>
          <p:cNvPr id="214" name="Zero Trust Architecture…"/>
          <p:cNvSpPr txBox="1"/>
          <p:nvPr/>
        </p:nvSpPr>
        <p:spPr>
          <a:xfrm>
            <a:off x="1599996" y="11177645"/>
            <a:ext cx="4748448" cy="191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Zero Trust Architecture 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secures every application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and data store separately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to prevent cascading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security breeches.</a:t>
            </a:r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0796" y="9367584"/>
            <a:ext cx="1889677" cy="146620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ingle Federated Identity…"/>
          <p:cNvSpPr txBox="1"/>
          <p:nvPr/>
        </p:nvSpPr>
        <p:spPr>
          <a:xfrm>
            <a:off x="11644445" y="11177645"/>
            <a:ext cx="4452995" cy="191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Federation </a:t>
            </a:r>
            <a:r>
              <a:rPr>
                <a:latin typeface="Aptos"/>
                <a:ea typeface="Aptos"/>
                <a:cs typeface="Aptos"/>
                <a:sym typeface="Aptos"/>
              </a:rPr>
              <a:t>enables</a:t>
            </a:r>
            <a:endParaRPr>
              <a:latin typeface="Aptos"/>
              <a:ea typeface="Aptos"/>
              <a:cs typeface="Aptos"/>
              <a:sym typeface="Aptos"/>
            </a:endParaRP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rPr>
                <a:latin typeface="Aptos"/>
                <a:ea typeface="Aptos"/>
                <a:cs typeface="Aptos"/>
                <a:sym typeface="Aptos"/>
              </a:rPr>
              <a:t>distributed data and</a:t>
            </a:r>
            <a:endParaRPr>
              <a:latin typeface="Aptos"/>
              <a:ea typeface="Aptos"/>
              <a:cs typeface="Aptos"/>
              <a:sym typeface="Aptos"/>
            </a:endParaRP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decentralized identity,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credentials, and access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management (ICAM)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69845" y="9380284"/>
            <a:ext cx="1724535" cy="146620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Attribute-Based Access…"/>
          <p:cNvSpPr txBox="1"/>
          <p:nvPr/>
        </p:nvSpPr>
        <p:spPr>
          <a:xfrm>
            <a:off x="6633878" y="11177645"/>
            <a:ext cx="4655754" cy="191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Attribute-Based Access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Control (ABAC)</a:t>
            </a:r>
            <a:r>
              <a:t> </a:t>
            </a:r>
            <a:r>
              <a:rPr>
                <a:latin typeface="Aptos"/>
                <a:ea typeface="Aptos"/>
                <a:cs typeface="Aptos"/>
                <a:sym typeface="Aptos"/>
              </a:rPr>
              <a:t>ensures </a:t>
            </a:r>
            <a:endParaRPr>
              <a:latin typeface="Aptos"/>
              <a:ea typeface="Aptos"/>
              <a:cs typeface="Aptos"/>
              <a:sym typeface="Aptos"/>
            </a:endParaRP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rPr>
                <a:latin typeface="Aptos"/>
                <a:ea typeface="Aptos"/>
                <a:cs typeface="Aptos"/>
                <a:sym typeface="Aptos"/>
              </a:rPr>
              <a:t>data access is governed</a:t>
            </a:r>
            <a:endParaRPr>
              <a:latin typeface="Aptos"/>
              <a:ea typeface="Aptos"/>
              <a:cs typeface="Aptos"/>
              <a:sym typeface="Aptos"/>
            </a:endParaRP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according to fine-grained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usage policies.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697378" y="9318041"/>
            <a:ext cx="2125728" cy="1481482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Line"/>
          <p:cNvSpPr/>
          <p:nvPr/>
        </p:nvSpPr>
        <p:spPr>
          <a:xfrm>
            <a:off x="832883" y="8808238"/>
            <a:ext cx="15353456" cy="1"/>
          </a:xfrm>
          <a:prstGeom prst="line">
            <a:avLst/>
          </a:prstGeom>
          <a:ln w="50800">
            <a:solidFill>
              <a:srgbClr val="EBF0FA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99996" y="2799856"/>
            <a:ext cx="2323425" cy="2973003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3" name="Network-Centric Security uses defence perimeters around the edges of network zones and comms…"/>
          <p:cNvSpPr txBox="1"/>
          <p:nvPr/>
        </p:nvSpPr>
        <p:spPr>
          <a:xfrm>
            <a:off x="4856351" y="2736356"/>
            <a:ext cx="10987089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0"/>
              </a:spcBef>
              <a:defRPr sz="3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>
                <a:latin typeface="Aptos Bold"/>
                <a:ea typeface="Aptos Bold"/>
                <a:cs typeface="Aptos Bold"/>
                <a:sym typeface="Aptos Bold"/>
              </a:rPr>
              <a:t>Network-Centric Security</a:t>
            </a:r>
            <a:r>
              <a:t> uses defence perimeters around the edges of network zones and comms</a:t>
            </a:r>
          </a:p>
          <a:p>
            <a:pPr>
              <a:spcBef>
                <a:spcPts val="0"/>
              </a:spcBef>
              <a:defRPr sz="3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channels to keep hostile intruders out.</a:t>
            </a:r>
          </a:p>
        </p:txBody>
      </p:sp>
      <p:sp>
        <p:nvSpPr>
          <p:cNvPr id="224" name="Data-Centric Security focuses protection on the…"/>
          <p:cNvSpPr txBox="1"/>
          <p:nvPr/>
        </p:nvSpPr>
        <p:spPr>
          <a:xfrm>
            <a:off x="4856350" y="4685738"/>
            <a:ext cx="10987089" cy="166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0"/>
              </a:spcBef>
              <a:defRPr sz="3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>
                <a:latin typeface="Aptos Bold"/>
                <a:ea typeface="Aptos Bold"/>
                <a:cs typeface="Aptos Bold"/>
                <a:sym typeface="Aptos Bold"/>
              </a:rPr>
              <a:t>Data-Centric Security</a:t>
            </a:r>
            <a:r>
              <a:t> focuses protection on the</a:t>
            </a:r>
          </a:p>
          <a:p>
            <a:pPr>
              <a:spcBef>
                <a:spcPts val="0"/>
              </a:spcBef>
              <a:defRPr sz="3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data, during its entire lifecycle, regardless of where it</a:t>
            </a:r>
          </a:p>
          <a:p>
            <a:pPr>
              <a:spcBef>
                <a:spcPts val="0"/>
              </a:spcBef>
              <a:defRPr sz="3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is located. To accomplish that, data becomes:</a:t>
            </a:r>
          </a:p>
        </p:txBody>
      </p:sp>
      <p:sp>
        <p:nvSpPr>
          <p:cNvPr id="225" name="self-contained (end-to-end encryption);…"/>
          <p:cNvSpPr txBox="1"/>
          <p:nvPr/>
        </p:nvSpPr>
        <p:spPr>
          <a:xfrm>
            <a:off x="4856351" y="6402778"/>
            <a:ext cx="10987089" cy="181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5300" indent="-495300">
              <a:spcBef>
                <a:spcPts val="600"/>
              </a:spcBef>
              <a:buSzPct val="100000"/>
              <a:buChar char="•"/>
              <a:defRPr sz="3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>
                <a:latin typeface="Aptos Bold"/>
                <a:ea typeface="Aptos Bold"/>
                <a:cs typeface="Aptos Bold"/>
                <a:sym typeface="Aptos Bold"/>
              </a:rPr>
              <a:t>self-contained</a:t>
            </a:r>
            <a:r>
              <a:t> (end-to-end encryption); </a:t>
            </a:r>
          </a:p>
          <a:p>
            <a:pPr marL="495300" indent="-495300">
              <a:spcBef>
                <a:spcPts val="600"/>
              </a:spcBef>
              <a:buSzPct val="100000"/>
              <a:buChar char="•"/>
              <a:defRPr sz="3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>
                <a:latin typeface="Aptos Bold"/>
                <a:ea typeface="Aptos Bold"/>
                <a:cs typeface="Aptos Bold"/>
                <a:sym typeface="Aptos Bold"/>
              </a:rPr>
              <a:t>self-describing</a:t>
            </a:r>
            <a:r>
              <a:t> (labelled with trusted metadata); </a:t>
            </a:r>
          </a:p>
          <a:p>
            <a:pPr marL="495300" indent="-495300">
              <a:spcBef>
                <a:spcPts val="600"/>
              </a:spcBef>
              <a:buSzPct val="100000"/>
              <a:buChar char="•"/>
              <a:defRPr sz="36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>
                <a:latin typeface="Aptos Bold"/>
                <a:ea typeface="Aptos Bold"/>
                <a:cs typeface="Aptos Bold"/>
                <a:sym typeface="Aptos Bold"/>
              </a:rPr>
              <a:t>self-enforcing</a:t>
            </a:r>
            <a:r>
              <a:t> (bound to governance policies).</a:t>
            </a:r>
          </a:p>
        </p:txBody>
      </p:sp>
      <p:sp>
        <p:nvSpPr>
          <p:cNvPr id="226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alistic Coalition…"/>
          <p:cNvSpPr txBox="1"/>
          <p:nvPr/>
        </p:nvSpPr>
        <p:spPr>
          <a:xfrm>
            <a:off x="19500693" y="3638106"/>
            <a:ext cx="2873760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Realistic Coalition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Environments for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Testing</a:t>
            </a:r>
          </a:p>
        </p:txBody>
      </p:sp>
      <p:sp>
        <p:nvSpPr>
          <p:cNvPr id="229" name="Measure what…"/>
          <p:cNvSpPr txBox="1"/>
          <p:nvPr/>
        </p:nvSpPr>
        <p:spPr>
          <a:xfrm>
            <a:off x="19500693" y="5584208"/>
            <a:ext cx="2643846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Measure what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Matters, Not Just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Compliance </a:t>
            </a:r>
          </a:p>
        </p:txBody>
      </p:sp>
      <p:sp>
        <p:nvSpPr>
          <p:cNvPr id="230" name="Effectiveness,…"/>
          <p:cNvSpPr txBox="1"/>
          <p:nvPr/>
        </p:nvSpPr>
        <p:spPr>
          <a:xfrm>
            <a:off x="19500693" y="7530310"/>
            <a:ext cx="3365836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Effectiveness,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Performance, and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Contextual Indicators</a:t>
            </a:r>
          </a:p>
        </p:txBody>
      </p:sp>
      <p:sp>
        <p:nvSpPr>
          <p:cNvPr id="231" name="Telemetry Data…"/>
          <p:cNvSpPr txBox="1"/>
          <p:nvPr/>
        </p:nvSpPr>
        <p:spPr>
          <a:xfrm>
            <a:off x="19500693" y="9476412"/>
            <a:ext cx="2382814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Telemetry Data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for End-to-End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Systems View</a:t>
            </a:r>
          </a:p>
        </p:txBody>
      </p:sp>
      <p:sp>
        <p:nvSpPr>
          <p:cNvPr id="232" name="Durable Capability…"/>
          <p:cNvSpPr txBox="1"/>
          <p:nvPr/>
        </p:nvSpPr>
        <p:spPr>
          <a:xfrm>
            <a:off x="19500693" y="11422513"/>
            <a:ext cx="2915197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Durable Capability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Gains from Cycle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to Cycle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38543" y="5710587"/>
            <a:ext cx="1325608" cy="112776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Development through cycles of continuous learning in the field"/>
          <p:cNvSpPr txBox="1"/>
          <p:nvPr/>
        </p:nvSpPr>
        <p:spPr>
          <a:xfrm>
            <a:off x="473681" y="249878"/>
            <a:ext cx="23339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Development through cycles of continuous learning in the field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06044" y="9504608"/>
            <a:ext cx="1325995" cy="1280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38542" y="11409813"/>
            <a:ext cx="1293496" cy="1340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706044" y="3676206"/>
            <a:ext cx="1325995" cy="1325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76862" y="7555710"/>
            <a:ext cx="1391457" cy="137638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3907" y="2236250"/>
            <a:ext cx="14809217" cy="109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ST &amp; EVALUATION FRAMEWORK"/>
          <p:cNvSpPr txBox="1"/>
          <p:nvPr/>
        </p:nvSpPr>
        <p:spPr>
          <a:xfrm>
            <a:off x="473681" y="249878"/>
            <a:ext cx="23227752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chemeClr val="accent1">
                      <a:hueOff val="114395"/>
                      <a:lumOff val="-24975"/>
                    </a:schemeClr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Test and Evaluation Framework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2044" y="11579051"/>
            <a:ext cx="1398767" cy="107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Partnerships with Canadian Joint Forces Command (CJFC)…"/>
          <p:cNvSpPr txBox="1"/>
          <p:nvPr/>
        </p:nvSpPr>
        <p:spPr>
          <a:xfrm>
            <a:off x="6147999" y="11490151"/>
            <a:ext cx="5041705" cy="169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8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Partnerships </a:t>
            </a:r>
            <a:r>
              <a:rPr>
                <a:latin typeface="Aptos"/>
                <a:ea typeface="Aptos"/>
                <a:cs typeface="Aptos"/>
                <a:sym typeface="Aptos"/>
              </a:rPr>
              <a:t>with Canadian Joint Forces Command (CJFC)</a:t>
            </a:r>
          </a:p>
          <a:p>
            <a:pPr defTabSz="2438337">
              <a:spcBef>
                <a:spcPts val="0"/>
              </a:spcBef>
              <a:defRPr sz="28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and other Canadian Armed</a:t>
            </a:r>
          </a:p>
          <a:p>
            <a:pPr defTabSz="2438337">
              <a:spcBef>
                <a:spcPts val="0"/>
              </a:spcBef>
              <a:defRPr sz="28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Forces stakeholders</a:t>
            </a:r>
          </a:p>
        </p:txBody>
      </p:sp>
      <p:sp>
        <p:nvSpPr>
          <p:cNvPr id="246" name="Demonstrate and field test in US-led…"/>
          <p:cNvSpPr txBox="1"/>
          <p:nvPr/>
        </p:nvSpPr>
        <p:spPr>
          <a:xfrm>
            <a:off x="13807537" y="11490151"/>
            <a:ext cx="7717615" cy="169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8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Demonstrate and field test </a:t>
            </a:r>
            <a:r>
              <a:rPr>
                <a:latin typeface="Aptos"/>
                <a:ea typeface="Aptos"/>
                <a:cs typeface="Aptos"/>
                <a:sym typeface="Aptos"/>
              </a:rPr>
              <a:t>in US-led</a:t>
            </a:r>
          </a:p>
          <a:p>
            <a:pPr defTabSz="2438337">
              <a:spcBef>
                <a:spcPts val="0"/>
              </a:spcBef>
              <a:defRPr sz="28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experimental events (such as BoldQuest)</a:t>
            </a:r>
          </a:p>
          <a:p>
            <a:pPr defTabSz="2438337">
              <a:spcBef>
                <a:spcPts val="0"/>
              </a:spcBef>
              <a:defRPr sz="28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and major operational exercises (such as</a:t>
            </a:r>
          </a:p>
          <a:p>
            <a:pPr defTabSz="2438337">
              <a:spcBef>
                <a:spcPts val="0"/>
              </a:spcBef>
              <a:defRPr sz="28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HighMast)</a:t>
            </a:r>
          </a:p>
        </p:txBody>
      </p:sp>
      <p:pic>
        <p:nvPicPr>
          <p:cNvPr id="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86429" y="11564291"/>
            <a:ext cx="1103073" cy="1113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3491" y="3154006"/>
            <a:ext cx="23493605" cy="748035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50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rrent allied interoperability cycle (Bold Quest 2026)"/>
          <p:cNvSpPr txBox="1"/>
          <p:nvPr/>
        </p:nvSpPr>
        <p:spPr>
          <a:xfrm>
            <a:off x="473681" y="249878"/>
            <a:ext cx="23339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Current allied interoperability cycle (Bold Quest 2026)</a:t>
            </a:r>
          </a:p>
        </p:txBody>
      </p:sp>
      <p:sp>
        <p:nvSpPr>
          <p:cNvPr id="253" name="Target alignment to these NATO standards at…"/>
          <p:cNvSpPr txBox="1"/>
          <p:nvPr/>
        </p:nvSpPr>
        <p:spPr>
          <a:xfrm>
            <a:off x="12145926" y="6877422"/>
            <a:ext cx="7363498" cy="84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Target alignment to these NATO standards at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DCS Level 2</a:t>
            </a:r>
          </a:p>
        </p:txBody>
      </p:sp>
      <p:sp>
        <p:nvSpPr>
          <p:cNvPr id="254" name="Packaging and ICAM…"/>
          <p:cNvSpPr txBox="1"/>
          <p:nvPr/>
        </p:nvSpPr>
        <p:spPr>
          <a:xfrm>
            <a:off x="19814223" y="6877422"/>
            <a:ext cx="5081676" cy="84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Packaging and ICAM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enforcement via Keycloak</a:t>
            </a:r>
          </a:p>
        </p:txBody>
      </p:sp>
      <p:sp>
        <p:nvSpPr>
          <p:cNvPr id="255" name="STANDARDS IMPLEMENTATION"/>
          <p:cNvSpPr txBox="1"/>
          <p:nvPr/>
        </p:nvSpPr>
        <p:spPr>
          <a:xfrm>
            <a:off x="12145926" y="2778105"/>
            <a:ext cx="831997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0"/>
              </a:spcBef>
              <a:defRPr sz="42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r>
              <a:t>STANDARDS IMPLEMENTATION </a:t>
            </a:r>
          </a:p>
        </p:txBody>
      </p:sp>
      <p:sp>
        <p:nvSpPr>
          <p:cNvPr id="256" name="ICAM:  Identity, Credentials, and Access Management"/>
          <p:cNvSpPr txBox="1"/>
          <p:nvPr/>
        </p:nvSpPr>
        <p:spPr>
          <a:xfrm>
            <a:off x="14333611" y="13048650"/>
            <a:ext cx="890885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spcBef>
                <a:spcPts val="0"/>
              </a:spcBef>
              <a:defRPr sz="18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r>
              <a:t>ICAM:  Identity, Credentials, and Access Management</a:t>
            </a:r>
          </a:p>
        </p:txBody>
      </p:sp>
      <p:sp>
        <p:nvSpPr>
          <p:cNvPr id="257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58" name="SCOPE"/>
          <p:cNvSpPr txBox="1"/>
          <p:nvPr/>
        </p:nvSpPr>
        <p:spPr>
          <a:xfrm>
            <a:off x="12145926" y="8130302"/>
            <a:ext cx="831997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spcBef>
                <a:spcPts val="0"/>
              </a:spcBef>
              <a:defRPr sz="42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r>
              <a:t>SCOPE</a:t>
            </a:r>
          </a:p>
        </p:txBody>
      </p:sp>
      <p:sp>
        <p:nvSpPr>
          <p:cNvPr id="259" name="If the cycle is successful, further progress…"/>
          <p:cNvSpPr txBox="1"/>
          <p:nvPr/>
        </p:nvSpPr>
        <p:spPr>
          <a:xfrm>
            <a:off x="2846528" y="11920394"/>
            <a:ext cx="7318868" cy="946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0"/>
              </a:spcBef>
              <a:defRPr sz="29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If the cycle is successful, further progress</a:t>
            </a:r>
          </a:p>
          <a:p>
            <a:pPr>
              <a:spcBef>
                <a:spcPts val="0"/>
              </a:spcBef>
              <a:defRPr sz="29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will be made for Operation Olympus Fires.</a:t>
            </a:r>
          </a:p>
        </p:txBody>
      </p:sp>
      <p:pic>
        <p:nvPicPr>
          <p:cNvPr id="2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0093" y="3270197"/>
            <a:ext cx="10756469" cy="8191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09426" y="3734104"/>
            <a:ext cx="6787783" cy="2965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164097" y="3734104"/>
            <a:ext cx="2448041" cy="297928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Full-motion video,…"/>
          <p:cNvSpPr txBox="1"/>
          <p:nvPr/>
        </p:nvSpPr>
        <p:spPr>
          <a:xfrm>
            <a:off x="12209426" y="11637183"/>
            <a:ext cx="4248370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Full-motion video,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data catalogue, and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catalogue federation</a:t>
            </a:r>
          </a:p>
        </p:txBody>
      </p:sp>
      <p:sp>
        <p:nvSpPr>
          <p:cNvPr id="264" name="Metadata tagging…"/>
          <p:cNvSpPr txBox="1"/>
          <p:nvPr/>
        </p:nvSpPr>
        <p:spPr>
          <a:xfrm>
            <a:off x="16497051" y="11637183"/>
            <a:ext cx="3667048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Metadata tagging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and enrichment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for full-motion video</a:t>
            </a:r>
          </a:p>
        </p:txBody>
      </p:sp>
      <p:sp>
        <p:nvSpPr>
          <p:cNvPr id="265" name="IBM-based stack (on-…"/>
          <p:cNvSpPr txBox="1"/>
          <p:nvPr/>
        </p:nvSpPr>
        <p:spPr>
          <a:xfrm>
            <a:off x="20188854" y="11588923"/>
            <a:ext cx="4068788" cy="12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IBM-based stack (on-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premises + air-gapped)</a:t>
            </a:r>
          </a:p>
          <a:p>
            <a:pPr>
              <a:spcBef>
                <a:spcPts val="0"/>
              </a:spcBef>
              <a:defRPr sz="2600">
                <a:solidFill>
                  <a:srgbClr val="286881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in development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354649" y="8805860"/>
            <a:ext cx="2066938" cy="2600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642234" y="9125277"/>
            <a:ext cx="2247380" cy="2293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679878" y="9074236"/>
            <a:ext cx="2342731" cy="2332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hink of capacity building as the construction of a warehouse…"/>
          <p:cNvSpPr txBox="1"/>
          <p:nvPr/>
        </p:nvSpPr>
        <p:spPr>
          <a:xfrm>
            <a:off x="5682848" y="2124400"/>
            <a:ext cx="13105768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Think of capacity building as the construction of a warehouse</a:t>
            </a:r>
          </a:p>
          <a:p>
            <a:pPr defTabSz="2438337">
              <a:lnSpc>
                <a:spcPct val="100000"/>
              </a:lnSpc>
              <a:spcBef>
                <a:spcPts val="0"/>
              </a:spcBef>
              <a:defRPr sz="4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handling high volumes of urgent packages 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8282" y="9290602"/>
            <a:ext cx="4986289" cy="887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66900" y="9290602"/>
            <a:ext cx="5474198" cy="887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261529" y="9290602"/>
            <a:ext cx="4417176" cy="88750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Establish foundational data…"/>
          <p:cNvSpPr txBox="1"/>
          <p:nvPr/>
        </p:nvSpPr>
        <p:spPr>
          <a:xfrm>
            <a:off x="2158282" y="10634588"/>
            <a:ext cx="5235390" cy="159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Establish foundational data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analytics and Artificial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Intelligence (AI) capabilities</a:t>
            </a:r>
          </a:p>
        </p:txBody>
      </p:sp>
      <p:sp>
        <p:nvSpPr>
          <p:cNvPr id="275" name="Expand adoption of data…"/>
          <p:cNvSpPr txBox="1"/>
          <p:nvPr/>
        </p:nvSpPr>
        <p:spPr>
          <a:xfrm>
            <a:off x="9941500" y="10634588"/>
            <a:ext cx="5043737" cy="207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Expand adoption of data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platforms, cloud services, 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and AI capabilities, while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enhancing workforce skills</a:t>
            </a:r>
          </a:p>
        </p:txBody>
      </p:sp>
      <p:sp>
        <p:nvSpPr>
          <p:cNvPr id="276" name="Achieve advanced capabilities…"/>
          <p:cNvSpPr txBox="1"/>
          <p:nvPr/>
        </p:nvSpPr>
        <p:spPr>
          <a:xfrm>
            <a:off x="17198029" y="10634588"/>
            <a:ext cx="5747098" cy="159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Achieve advanced capabilities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and global interoperability of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mission-critical data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59311" y="4260272"/>
            <a:ext cx="7358788" cy="4110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3367" y="4670481"/>
            <a:ext cx="6553608" cy="3704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07511" y="4258361"/>
            <a:ext cx="6598516" cy="4114459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UNCLASSIFIED"/>
          <p:cNvSpPr txBox="1"/>
          <p:nvPr/>
        </p:nvSpPr>
        <p:spPr>
          <a:xfrm>
            <a:off x="19027746" y="1838574"/>
            <a:ext cx="19953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  <p:sp>
        <p:nvSpPr>
          <p:cNvPr id="281" name="High-level build-out"/>
          <p:cNvSpPr txBox="1"/>
          <p:nvPr/>
        </p:nvSpPr>
        <p:spPr>
          <a:xfrm>
            <a:off x="473680" y="249878"/>
            <a:ext cx="233398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High-level build-out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Digital Foundations Architecture Scorecard: Lots of Work To Do"/>
          <p:cNvSpPr txBox="1"/>
          <p:nvPr/>
        </p:nvSpPr>
        <p:spPr>
          <a:xfrm>
            <a:off x="473680" y="249878"/>
            <a:ext cx="233398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Digital Foundations Architecture Scorecard: Lots of Work To Do</a:t>
            </a:r>
          </a:p>
        </p:txBody>
      </p:sp>
      <p:pic>
        <p:nvPicPr>
          <p:cNvPr id="2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33367" y="2617767"/>
            <a:ext cx="733465" cy="73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19767" y="2617767"/>
            <a:ext cx="733465" cy="73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33367" y="7507268"/>
            <a:ext cx="733465" cy="733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19767" y="7507268"/>
            <a:ext cx="733465" cy="73346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Data Discovery…"/>
          <p:cNvSpPr txBox="1"/>
          <p:nvPr/>
        </p:nvSpPr>
        <p:spPr>
          <a:xfrm>
            <a:off x="14096184" y="2566967"/>
            <a:ext cx="3412334" cy="84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6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Discovery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+ Cataloging</a:t>
            </a:r>
          </a:p>
        </p:txBody>
      </p:sp>
      <p:sp>
        <p:nvSpPr>
          <p:cNvPr id="289" name="Data Governance…"/>
          <p:cNvSpPr txBox="1"/>
          <p:nvPr/>
        </p:nvSpPr>
        <p:spPr>
          <a:xfrm>
            <a:off x="14096184" y="7449184"/>
            <a:ext cx="3412333" cy="84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6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Governance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+ Ethics</a:t>
            </a:r>
          </a:p>
        </p:txBody>
      </p:sp>
      <p:sp>
        <p:nvSpPr>
          <p:cNvPr id="290" name="Data Engineering…"/>
          <p:cNvSpPr txBox="1"/>
          <p:nvPr/>
        </p:nvSpPr>
        <p:spPr>
          <a:xfrm>
            <a:off x="19603750" y="2566967"/>
            <a:ext cx="3412333" cy="84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6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Engineering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+ Integration</a:t>
            </a:r>
          </a:p>
        </p:txBody>
      </p:sp>
      <p:sp>
        <p:nvSpPr>
          <p:cNvPr id="291" name="Advanced Analytics…"/>
          <p:cNvSpPr txBox="1"/>
          <p:nvPr/>
        </p:nvSpPr>
        <p:spPr>
          <a:xfrm>
            <a:off x="19603750" y="7449184"/>
            <a:ext cx="3412333" cy="849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6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Advanced Analytics</a:t>
            </a:r>
          </a:p>
          <a:p>
            <a:pPr defTabSz="2438337">
              <a:spcBef>
                <a:spcPts val="0"/>
              </a:spcBef>
              <a:defRPr sz="26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+ AI Enablement</a:t>
            </a:r>
          </a:p>
        </p:txBody>
      </p:sp>
      <p:sp>
        <p:nvSpPr>
          <p:cNvPr id="292" name="Baseline metadata directive and tagging"/>
          <p:cNvSpPr txBox="1"/>
          <p:nvPr/>
        </p:nvSpPr>
        <p:spPr>
          <a:xfrm>
            <a:off x="14718484" y="3450930"/>
            <a:ext cx="3129064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Baseline metadata directive and tagging</a:t>
            </a:r>
          </a:p>
        </p:txBody>
      </p:sp>
      <p:sp>
        <p:nvSpPr>
          <p:cNvPr id="293" name="Data catalogue pilots for…"/>
          <p:cNvSpPr txBox="1"/>
          <p:nvPr/>
        </p:nvSpPr>
        <p:spPr>
          <a:xfrm>
            <a:off x="14718484" y="4206887"/>
            <a:ext cx="3629072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catalogue pilots for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protected + secure clouds</a:t>
            </a:r>
          </a:p>
        </p:txBody>
      </p:sp>
      <p:sp>
        <p:nvSpPr>
          <p:cNvPr id="294" name="Enterprise-wide metadata…"/>
          <p:cNvSpPr txBox="1"/>
          <p:nvPr/>
        </p:nvSpPr>
        <p:spPr>
          <a:xfrm>
            <a:off x="14718484" y="4962843"/>
            <a:ext cx="3494886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Enterprise-wide metadata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management practices</a:t>
            </a:r>
          </a:p>
        </p:txBody>
      </p:sp>
      <p:sp>
        <p:nvSpPr>
          <p:cNvPr id="295" name="Incentives for tagging…"/>
          <p:cNvSpPr txBox="1"/>
          <p:nvPr/>
        </p:nvSpPr>
        <p:spPr>
          <a:xfrm>
            <a:off x="14718484" y="5718800"/>
            <a:ext cx="3494887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Incentives for tagging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and registering data</a:t>
            </a:r>
          </a:p>
        </p:txBody>
      </p:sp>
      <p:sp>
        <p:nvSpPr>
          <p:cNvPr id="296" name="Security over-classification…"/>
          <p:cNvSpPr txBox="1"/>
          <p:nvPr/>
        </p:nvSpPr>
        <p:spPr>
          <a:xfrm>
            <a:off x="14718484" y="6474757"/>
            <a:ext cx="3875886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Security over-classification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+ discoverability issues </a:t>
            </a:r>
          </a:p>
        </p:txBody>
      </p:sp>
      <p:pic>
        <p:nvPicPr>
          <p:cNvPr id="29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43842" y="5045716"/>
            <a:ext cx="396219" cy="396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43842" y="5798337"/>
            <a:ext cx="396219" cy="396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43842" y="6550958"/>
            <a:ext cx="396219" cy="396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43842" y="3540476"/>
            <a:ext cx="396219" cy="396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43842" y="4293096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Low-to-high security data pipeline pilot"/>
          <p:cNvSpPr txBox="1"/>
          <p:nvPr/>
        </p:nvSpPr>
        <p:spPr>
          <a:xfrm>
            <a:off x="20178393" y="3387430"/>
            <a:ext cx="3129063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Low-to-high security data pipeline pilot</a:t>
            </a:r>
          </a:p>
        </p:txBody>
      </p:sp>
      <p:pic>
        <p:nvPicPr>
          <p:cNvPr id="30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603750" y="3476976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ome enterprise datasets…"/>
          <p:cNvSpPr txBox="1"/>
          <p:nvPr/>
        </p:nvSpPr>
        <p:spPr>
          <a:xfrm>
            <a:off x="20178393" y="4206887"/>
            <a:ext cx="3129063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Some enterprise datasets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identified and profiled</a:t>
            </a:r>
          </a:p>
        </p:txBody>
      </p:sp>
      <p:pic>
        <p:nvPicPr>
          <p:cNvPr id="30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603750" y="4296433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Manual data ingestion dominates across systems"/>
          <p:cNvSpPr txBox="1"/>
          <p:nvPr/>
        </p:nvSpPr>
        <p:spPr>
          <a:xfrm>
            <a:off x="20178393" y="4962843"/>
            <a:ext cx="3494885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Manual data ingestion dominates across systems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03750" y="5071116"/>
            <a:ext cx="396219" cy="39622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emantic layer"/>
          <p:cNvSpPr txBox="1"/>
          <p:nvPr/>
        </p:nvSpPr>
        <p:spPr>
          <a:xfrm>
            <a:off x="20178393" y="5721491"/>
            <a:ext cx="349488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Semantic layer</a:t>
            </a:r>
          </a:p>
        </p:txBody>
      </p:sp>
      <p:pic>
        <p:nvPicPr>
          <p:cNvPr id="30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03750" y="5753565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iloed pipelines and models"/>
          <p:cNvSpPr txBox="1"/>
          <p:nvPr/>
        </p:nvSpPr>
        <p:spPr>
          <a:xfrm>
            <a:off x="20178393" y="6235908"/>
            <a:ext cx="349488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Siloed pipelines and models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03750" y="6267980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Data product stewardship"/>
          <p:cNvSpPr txBox="1"/>
          <p:nvPr/>
        </p:nvSpPr>
        <p:spPr>
          <a:xfrm>
            <a:off x="20178393" y="6750325"/>
            <a:ext cx="349488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Data product stewardship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03750" y="6782397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DataMart-like workspaces…"/>
          <p:cNvSpPr txBox="1"/>
          <p:nvPr/>
        </p:nvSpPr>
        <p:spPr>
          <a:xfrm>
            <a:off x="20178393" y="8349614"/>
            <a:ext cx="3129063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DataMart-like workspaces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for business intelligence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603750" y="8451860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Pilots for AI intake, adoption…"/>
          <p:cNvSpPr txBox="1"/>
          <p:nvPr/>
        </p:nvSpPr>
        <p:spPr>
          <a:xfrm>
            <a:off x="20178393" y="9067056"/>
            <a:ext cx="3649163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Pilots for AI intake, adoption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and access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603750" y="9153266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AI talent management…"/>
          <p:cNvSpPr txBox="1"/>
          <p:nvPr/>
        </p:nvSpPr>
        <p:spPr>
          <a:xfrm>
            <a:off x="20178393" y="9794767"/>
            <a:ext cx="3494885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AI talent management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and development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03750" y="9903039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Change management"/>
          <p:cNvSpPr txBox="1"/>
          <p:nvPr/>
        </p:nvSpPr>
        <p:spPr>
          <a:xfrm>
            <a:off x="20178393" y="10547877"/>
            <a:ext cx="3494885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Change management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03750" y="10579950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Data integration into…"/>
          <p:cNvSpPr txBox="1"/>
          <p:nvPr/>
        </p:nvSpPr>
        <p:spPr>
          <a:xfrm>
            <a:off x="20178393" y="11061676"/>
            <a:ext cx="3494885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integration into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AI workflows</a:t>
            </a:r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603750" y="11144549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Data Access Directive"/>
          <p:cNvSpPr txBox="1"/>
          <p:nvPr/>
        </p:nvSpPr>
        <p:spPr>
          <a:xfrm>
            <a:off x="14718484" y="8425814"/>
            <a:ext cx="312906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Data Access Directive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43842" y="8464560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Governance bodies, frame-…"/>
          <p:cNvSpPr txBox="1"/>
          <p:nvPr/>
        </p:nvSpPr>
        <p:spPr>
          <a:xfrm>
            <a:off x="14718484" y="8944974"/>
            <a:ext cx="3875886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Governance bodies, frame-</a:t>
            </a:r>
          </a:p>
          <a:p>
            <a:pPr defTabSz="2438337">
              <a:spcBef>
                <a:spcPts val="0"/>
              </a:spcBef>
              <a:defRPr sz="2200">
                <a:solidFill>
                  <a:srgbClr val="A49646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works, strategies + toolkit</a:t>
            </a:r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143842" y="9059922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AI governance board and prioritization framework"/>
          <p:cNvSpPr txBox="1"/>
          <p:nvPr/>
        </p:nvSpPr>
        <p:spPr>
          <a:xfrm>
            <a:off x="14718484" y="9673794"/>
            <a:ext cx="3494886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AI governance board and prioritization framework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43842" y="9782067"/>
            <a:ext cx="396219" cy="396219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Unified data layer operating model"/>
          <p:cNvSpPr txBox="1"/>
          <p:nvPr/>
        </p:nvSpPr>
        <p:spPr>
          <a:xfrm>
            <a:off x="14718484" y="10376103"/>
            <a:ext cx="3494886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Unified data layer operating model</a:t>
            </a:r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43842" y="10484377"/>
            <a:ext cx="396219" cy="396220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Formalization of stewardship responsibilities"/>
          <p:cNvSpPr txBox="1"/>
          <p:nvPr/>
        </p:nvSpPr>
        <p:spPr>
          <a:xfrm>
            <a:off x="14718484" y="11048976"/>
            <a:ext cx="3494886" cy="753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2200">
                <a:solidFill>
                  <a:srgbClr val="A01F05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Formalization of stewardship responsibilities</a:t>
            </a:r>
          </a:p>
        </p:txBody>
      </p:sp>
      <p:pic>
        <p:nvPicPr>
          <p:cNvPr id="33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43842" y="11157249"/>
            <a:ext cx="396219" cy="396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9280" y="2617767"/>
            <a:ext cx="11430784" cy="8839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7460" y="12016240"/>
            <a:ext cx="23732240" cy="136129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UNCLASSIFIED"/>
          <p:cNvSpPr txBox="1"/>
          <p:nvPr/>
        </p:nvSpPr>
        <p:spPr>
          <a:xfrm>
            <a:off x="19027746" y="1838574"/>
            <a:ext cx="19953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589" y="2672041"/>
            <a:ext cx="22308821" cy="10505518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Digital Foundations Architecture Scorecard: Lots of Work To Do"/>
          <p:cNvSpPr txBox="1"/>
          <p:nvPr/>
        </p:nvSpPr>
        <p:spPr>
          <a:xfrm>
            <a:off x="473680" y="249878"/>
            <a:ext cx="233398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ORION Timeline</a:t>
            </a:r>
          </a:p>
        </p:txBody>
      </p:sp>
      <p:sp>
        <p:nvSpPr>
          <p:cNvPr id="340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  <p:sp>
        <p:nvSpPr>
          <p:cNvPr id="341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RION: the data foundation of next-generation Defence capability"/>
          <p:cNvSpPr txBox="1"/>
          <p:nvPr/>
        </p:nvSpPr>
        <p:spPr>
          <a:xfrm>
            <a:off x="473680" y="249878"/>
            <a:ext cx="233398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ORION: the data foundation of next-generation Defence capability</a:t>
            </a:r>
          </a:p>
        </p:txBody>
      </p:sp>
      <p:sp>
        <p:nvSpPr>
          <p:cNvPr id="77" name="A unified data layer based on standards that…"/>
          <p:cNvSpPr txBox="1"/>
          <p:nvPr/>
        </p:nvSpPr>
        <p:spPr>
          <a:xfrm>
            <a:off x="13452161" y="8039406"/>
            <a:ext cx="9184020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 </a:t>
            </a:r>
            <a:r>
              <a:rPr>
                <a:latin typeface="Aptos Bold"/>
                <a:ea typeface="Aptos Bold"/>
                <a:cs typeface="Aptos Bold"/>
                <a:sym typeface="Aptos Bold"/>
              </a:rPr>
              <a:t>unified data layer</a:t>
            </a:r>
            <a:r>
              <a:t> based on standards that</a:t>
            </a: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enables data to interoperate across domains and</a:t>
            </a: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allies at high speed in a trusted and secure way</a:t>
            </a:r>
          </a:p>
        </p:txBody>
      </p:sp>
      <p:sp>
        <p:nvSpPr>
          <p:cNvPr id="78" name="A sovereign, AI-enabled, mission-ready…"/>
          <p:cNvSpPr txBox="1"/>
          <p:nvPr/>
        </p:nvSpPr>
        <p:spPr>
          <a:xfrm>
            <a:off x="13452161" y="3859936"/>
            <a:ext cx="9435719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 sovereign, AI-enabled, </a:t>
            </a:r>
            <a:r>
              <a:rPr>
                <a:latin typeface="Aptos Bold"/>
                <a:ea typeface="Aptos Bold"/>
                <a:cs typeface="Aptos Bold"/>
                <a:sym typeface="Aptos Bold"/>
              </a:rPr>
              <a:t>mission-ready </a:t>
            </a:r>
            <a:endParaRPr>
              <a:latin typeface="Aptos Bold"/>
              <a:ea typeface="Aptos Bold"/>
              <a:cs typeface="Aptos Bold"/>
              <a:sym typeface="Aptos Bold"/>
            </a:endParaRP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Defence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by 2030  that responds to threats </a:t>
            </a: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rapidly and effectively</a:t>
            </a:r>
          </a:p>
        </p:txBody>
      </p:sp>
      <p:sp>
        <p:nvSpPr>
          <p:cNvPr id="79" name="OBJECTIVE"/>
          <p:cNvSpPr txBox="1"/>
          <p:nvPr/>
        </p:nvSpPr>
        <p:spPr>
          <a:xfrm>
            <a:off x="9494346" y="10599442"/>
            <a:ext cx="327135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2438337">
              <a:spcBef>
                <a:spcPts val="0"/>
              </a:spcBef>
              <a:defRPr sz="3600">
                <a:solidFill>
                  <a:srgbClr val="14546D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OBJECTIVE</a:t>
            </a:r>
          </a:p>
        </p:txBody>
      </p:sp>
      <p:sp>
        <p:nvSpPr>
          <p:cNvPr id="80" name="VISION"/>
          <p:cNvSpPr txBox="1"/>
          <p:nvPr/>
        </p:nvSpPr>
        <p:spPr>
          <a:xfrm>
            <a:off x="9494346" y="6378231"/>
            <a:ext cx="327135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2438337">
              <a:spcBef>
                <a:spcPts val="0"/>
              </a:spcBef>
              <a:defRPr sz="3600">
                <a:solidFill>
                  <a:srgbClr val="14546D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VISION</a:t>
            </a:r>
          </a:p>
        </p:txBody>
      </p:sp>
      <p:pic>
        <p:nvPicPr>
          <p:cNvPr id="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6465" y="3821836"/>
            <a:ext cx="2292583" cy="2250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91846" y="8186402"/>
            <a:ext cx="2041819" cy="2213752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UNCLASSIFIED"/>
          <p:cNvSpPr txBox="1"/>
          <p:nvPr/>
        </p:nvSpPr>
        <p:spPr>
          <a:xfrm>
            <a:off x="21505566" y="13006977"/>
            <a:ext cx="19953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  <p:pic>
        <p:nvPicPr>
          <p:cNvPr id="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7151" y="4232433"/>
            <a:ext cx="5203556" cy="628319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Data integration supports Pan-Domain…"/>
          <p:cNvSpPr txBox="1"/>
          <p:nvPr/>
        </p:nvSpPr>
        <p:spPr>
          <a:xfrm>
            <a:off x="13452160" y="9771402"/>
            <a:ext cx="7140774" cy="193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integration supports Pan-Domain</a:t>
            </a: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Command &amp; Control (PDC2) platforms and</a:t>
            </a: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the warfighter operating in challenging</a:t>
            </a: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mission environments</a:t>
            </a:r>
          </a:p>
        </p:txBody>
      </p:sp>
      <p:sp>
        <p:nvSpPr>
          <p:cNvPr id="86" name="Data flows to the right people at the right times…"/>
          <p:cNvSpPr txBox="1"/>
          <p:nvPr/>
        </p:nvSpPr>
        <p:spPr>
          <a:xfrm>
            <a:off x="13452160" y="5537798"/>
            <a:ext cx="9435719" cy="148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flows to the right people at the right times</a:t>
            </a: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in the right forms to support integrated analysis</a:t>
            </a:r>
          </a:p>
          <a:p>
            <a:pPr defTabSz="2438337">
              <a:spcBef>
                <a:spcPts val="0"/>
              </a:spcBef>
              <a:defRPr sz="3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and decision advantage.</a:t>
            </a:r>
          </a:p>
        </p:txBody>
      </p:sp>
      <p:sp>
        <p:nvSpPr>
          <p:cNvPr id="87" name="Slide Number"/>
          <p:cNvSpPr txBox="1"/>
          <p:nvPr>
            <p:ph type="sldNum" sz="quarter" idx="4294967295"/>
          </p:nvPr>
        </p:nvSpPr>
        <p:spPr>
          <a:xfrm>
            <a:off x="23756765" y="13035948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hris Allison, Director General…"/>
          <p:cNvSpPr txBox="1"/>
          <p:nvPr/>
        </p:nvSpPr>
        <p:spPr>
          <a:xfrm>
            <a:off x="8427987" y="6034096"/>
            <a:ext cx="7528026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7">
              <a:lnSpc>
                <a:spcPct val="100000"/>
              </a:lnSpc>
              <a:spcBef>
                <a:spcPts val="0"/>
              </a:spcBef>
              <a:defRPr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rPr>
                <a:latin typeface="Aptos Bold"/>
                <a:ea typeface="Aptos Bold"/>
                <a:cs typeface="Aptos Bold"/>
                <a:sym typeface="Aptos Bold"/>
              </a:rPr>
              <a:t>Seifallah Ayachi</a:t>
            </a:r>
            <a:r>
              <a:t>, Director</a:t>
            </a:r>
          </a:p>
          <a:p>
            <a:pPr defTabSz="2438337">
              <a:lnSpc>
                <a:spcPct val="100000"/>
              </a:lnSpc>
              <a:spcBef>
                <a:spcPts val="0"/>
              </a:spcBef>
              <a:defRPr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&amp; Analytics Enablement</a:t>
            </a:r>
          </a:p>
          <a:p>
            <a:pPr defTabSz="2438337">
              <a:lnSpc>
                <a:spcPct val="100000"/>
              </a:lnSpc>
              <a:spcBef>
                <a:spcPts val="0"/>
              </a:spcBef>
              <a:defRPr>
                <a:solidFill>
                  <a:srgbClr val="5A9AB3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Seifallah.Ayachi@forces.gc.ca</a:t>
            </a:r>
          </a:p>
        </p:txBody>
      </p:sp>
      <p:sp>
        <p:nvSpPr>
          <p:cNvPr id="344" name="Thank you"/>
          <p:cNvSpPr txBox="1"/>
          <p:nvPr/>
        </p:nvSpPr>
        <p:spPr>
          <a:xfrm>
            <a:off x="473681" y="249878"/>
            <a:ext cx="23339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Thank you</a:t>
            </a:r>
          </a:p>
        </p:txBody>
      </p:sp>
      <p:sp>
        <p:nvSpPr>
          <p:cNvPr id="345" name="Slide Number"/>
          <p:cNvSpPr txBox="1"/>
          <p:nvPr>
            <p:ph type="sldNum" sz="quarter" idx="4294967295"/>
          </p:nvPr>
        </p:nvSpPr>
        <p:spPr>
          <a:xfrm>
            <a:off x="23693214" y="13035949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And the culmination of several defence policies and strategies"/>
          <p:cNvSpPr txBox="1"/>
          <p:nvPr/>
        </p:nvSpPr>
        <p:spPr>
          <a:xfrm>
            <a:off x="473680" y="249878"/>
            <a:ext cx="23278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And the culmination of several defence policies and strategies</a:t>
            </a:r>
          </a:p>
        </p:txBody>
      </p:sp>
      <p:sp>
        <p:nvSpPr>
          <p:cNvPr id="90" name="Slide Number"/>
          <p:cNvSpPr txBox="1"/>
          <p:nvPr>
            <p:ph type="sldNum" sz="quarter" idx="4294967295"/>
          </p:nvPr>
        </p:nvSpPr>
        <p:spPr>
          <a:xfrm>
            <a:off x="23756765" y="13035948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91" name="Vision"/>
          <p:cNvSpPr txBox="1"/>
          <p:nvPr/>
        </p:nvSpPr>
        <p:spPr>
          <a:xfrm>
            <a:off x="4503358" y="9365622"/>
            <a:ext cx="38100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31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Defence Vision</a:t>
            </a:r>
          </a:p>
        </p:txBody>
      </p:sp>
      <p:grpSp>
        <p:nvGrpSpPr>
          <p:cNvPr id="96" name="Group"/>
          <p:cNvGrpSpPr/>
          <p:nvPr/>
        </p:nvGrpSpPr>
        <p:grpSpPr>
          <a:xfrm>
            <a:off x="417057" y="3378187"/>
            <a:ext cx="3822699" cy="5455670"/>
            <a:chOff x="0" y="0"/>
            <a:chExt cx="3822698" cy="5455668"/>
          </a:xfrm>
        </p:grpSpPr>
        <p:grpSp>
          <p:nvGrpSpPr>
            <p:cNvPr id="94" name="Group"/>
            <p:cNvGrpSpPr/>
            <p:nvPr/>
          </p:nvGrpSpPr>
          <p:grpSpPr>
            <a:xfrm>
              <a:off x="12698" y="660729"/>
              <a:ext cx="3810001" cy="4794940"/>
              <a:chOff x="0" y="0"/>
              <a:chExt cx="3810000" cy="4794938"/>
            </a:xfrm>
          </p:grpSpPr>
          <p:sp>
            <p:nvSpPr>
              <p:cNvPr id="92" name="Rectangle"/>
              <p:cNvSpPr/>
              <p:nvPr/>
            </p:nvSpPr>
            <p:spPr>
              <a:xfrm rot="21450000">
                <a:off x="186966" y="154008"/>
                <a:ext cx="3525124" cy="4566222"/>
              </a:xfrm>
              <a:prstGeom prst="rect">
                <a:avLst/>
              </a:prstGeom>
              <a:solidFill>
                <a:srgbClr val="ECF1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93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21450000">
                <a:off x="97649" y="74675"/>
                <a:ext cx="3523377" cy="45542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95" name="2017"/>
            <p:cNvSpPr txBox="1"/>
            <p:nvPr/>
          </p:nvSpPr>
          <p:spPr>
            <a:xfrm>
              <a:off x="0" y="0"/>
              <a:ext cx="1601944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2438337">
                <a:spcBef>
                  <a:spcPts val="0"/>
                </a:spcBef>
                <a:defRPr sz="3200">
                  <a:solidFill>
                    <a:srgbClr val="96D6EF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pPr/>
              <a:r>
                <a:t>2017</a:t>
              </a:r>
            </a:p>
          </p:txBody>
        </p:sp>
      </p:grpSp>
      <p:grpSp>
        <p:nvGrpSpPr>
          <p:cNvPr id="101" name="Group"/>
          <p:cNvGrpSpPr/>
          <p:nvPr/>
        </p:nvGrpSpPr>
        <p:grpSpPr>
          <a:xfrm>
            <a:off x="4376358" y="3378188"/>
            <a:ext cx="3810001" cy="5453664"/>
            <a:chOff x="0" y="0"/>
            <a:chExt cx="3810000" cy="5453663"/>
          </a:xfrm>
        </p:grpSpPr>
        <p:grpSp>
          <p:nvGrpSpPr>
            <p:cNvPr id="99" name="Group"/>
            <p:cNvGrpSpPr/>
            <p:nvPr/>
          </p:nvGrpSpPr>
          <p:grpSpPr>
            <a:xfrm>
              <a:off x="-1" y="660728"/>
              <a:ext cx="3810002" cy="4792936"/>
              <a:chOff x="0" y="0"/>
              <a:chExt cx="3810000" cy="4792935"/>
            </a:xfrm>
          </p:grpSpPr>
          <p:sp>
            <p:nvSpPr>
              <p:cNvPr id="97" name="Rectangle"/>
              <p:cNvSpPr/>
              <p:nvPr/>
            </p:nvSpPr>
            <p:spPr>
              <a:xfrm rot="21450000">
                <a:off x="183483" y="147543"/>
                <a:ext cx="3528513" cy="4570612"/>
              </a:xfrm>
              <a:prstGeom prst="rect">
                <a:avLst/>
              </a:prstGeom>
              <a:solidFill>
                <a:srgbClr val="ECF1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98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21450000">
                <a:off x="97604" y="74676"/>
                <a:ext cx="3523380" cy="45521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0" name="2024"/>
            <p:cNvSpPr txBox="1"/>
            <p:nvPr/>
          </p:nvSpPr>
          <p:spPr>
            <a:xfrm>
              <a:off x="0" y="0"/>
              <a:ext cx="1601945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2438337">
                <a:spcBef>
                  <a:spcPts val="0"/>
                </a:spcBef>
                <a:defRPr sz="3200">
                  <a:solidFill>
                    <a:srgbClr val="96D6EF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pPr/>
              <a:r>
                <a:t>2024</a:t>
              </a:r>
            </a:p>
          </p:txBody>
        </p:sp>
      </p:grpSp>
      <p:grpSp>
        <p:nvGrpSpPr>
          <p:cNvPr id="106" name="Group"/>
          <p:cNvGrpSpPr/>
          <p:nvPr/>
        </p:nvGrpSpPr>
        <p:grpSpPr>
          <a:xfrm>
            <a:off x="8329310" y="3378187"/>
            <a:ext cx="3810001" cy="5451803"/>
            <a:chOff x="0" y="0"/>
            <a:chExt cx="3810000" cy="5451801"/>
          </a:xfrm>
        </p:grpSpPr>
        <p:grpSp>
          <p:nvGrpSpPr>
            <p:cNvPr id="104" name="Group"/>
            <p:cNvGrpSpPr/>
            <p:nvPr/>
          </p:nvGrpSpPr>
          <p:grpSpPr>
            <a:xfrm>
              <a:off x="-1" y="647700"/>
              <a:ext cx="3810002" cy="4804102"/>
              <a:chOff x="0" y="0"/>
              <a:chExt cx="3810000" cy="4804101"/>
            </a:xfrm>
          </p:grpSpPr>
          <p:sp>
            <p:nvSpPr>
              <p:cNvPr id="102" name="Rectangle"/>
              <p:cNvSpPr/>
              <p:nvPr/>
            </p:nvSpPr>
            <p:spPr>
              <a:xfrm rot="21450000">
                <a:off x="189121" y="165934"/>
                <a:ext cx="3523027" cy="4563503"/>
              </a:xfrm>
              <a:prstGeom prst="rect">
                <a:avLst/>
              </a:prstGeom>
              <a:solidFill>
                <a:srgbClr val="ECF1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103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21450000">
                <a:off x="97851" y="74664"/>
                <a:ext cx="3523027" cy="45635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5" name="2025"/>
            <p:cNvSpPr txBox="1"/>
            <p:nvPr/>
          </p:nvSpPr>
          <p:spPr>
            <a:xfrm>
              <a:off x="1" y="0"/>
              <a:ext cx="1601945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2438337">
                <a:spcBef>
                  <a:spcPts val="0"/>
                </a:spcBef>
                <a:defRPr sz="3200">
                  <a:solidFill>
                    <a:srgbClr val="96D6EF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pPr/>
              <a:r>
                <a:t>2025</a:t>
              </a:r>
            </a:p>
          </p:txBody>
        </p:sp>
      </p:grpSp>
      <p:grpSp>
        <p:nvGrpSpPr>
          <p:cNvPr id="111" name="Group"/>
          <p:cNvGrpSpPr/>
          <p:nvPr/>
        </p:nvGrpSpPr>
        <p:grpSpPr>
          <a:xfrm>
            <a:off x="12282262" y="3378187"/>
            <a:ext cx="3810002" cy="5451804"/>
            <a:chOff x="0" y="0"/>
            <a:chExt cx="3810000" cy="5451802"/>
          </a:xfrm>
        </p:grpSpPr>
        <p:grpSp>
          <p:nvGrpSpPr>
            <p:cNvPr id="109" name="Group"/>
            <p:cNvGrpSpPr/>
            <p:nvPr/>
          </p:nvGrpSpPr>
          <p:grpSpPr>
            <a:xfrm>
              <a:off x="-1" y="647699"/>
              <a:ext cx="3810002" cy="4804104"/>
              <a:chOff x="0" y="0"/>
              <a:chExt cx="3810000" cy="4804102"/>
            </a:xfrm>
          </p:grpSpPr>
          <p:sp>
            <p:nvSpPr>
              <p:cNvPr id="107" name="Rectangle"/>
              <p:cNvSpPr/>
              <p:nvPr/>
            </p:nvSpPr>
            <p:spPr>
              <a:xfrm rot="21450000">
                <a:off x="189121" y="165934"/>
                <a:ext cx="3523027" cy="4563504"/>
              </a:xfrm>
              <a:prstGeom prst="rect">
                <a:avLst/>
              </a:prstGeom>
              <a:solidFill>
                <a:srgbClr val="ECF1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108" name="Image" descr="Image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1450000">
                <a:off x="97851" y="74663"/>
                <a:ext cx="3523027" cy="4563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0" name="2026"/>
            <p:cNvSpPr txBox="1"/>
            <p:nvPr/>
          </p:nvSpPr>
          <p:spPr>
            <a:xfrm>
              <a:off x="0" y="0"/>
              <a:ext cx="1601945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2438337">
                <a:spcBef>
                  <a:spcPts val="0"/>
                </a:spcBef>
                <a:defRPr sz="3200">
                  <a:solidFill>
                    <a:srgbClr val="96D6EF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pPr/>
              <a:r>
                <a:t>2026</a:t>
              </a:r>
            </a:p>
          </p:txBody>
        </p:sp>
      </p:grpSp>
      <p:grpSp>
        <p:nvGrpSpPr>
          <p:cNvPr id="116" name="Group"/>
          <p:cNvGrpSpPr/>
          <p:nvPr/>
        </p:nvGrpSpPr>
        <p:grpSpPr>
          <a:xfrm>
            <a:off x="16235214" y="3378187"/>
            <a:ext cx="3810002" cy="5450565"/>
            <a:chOff x="0" y="0"/>
            <a:chExt cx="3810000" cy="5450563"/>
          </a:xfrm>
        </p:grpSpPr>
        <p:grpSp>
          <p:nvGrpSpPr>
            <p:cNvPr id="114" name="Group"/>
            <p:cNvGrpSpPr/>
            <p:nvPr/>
          </p:nvGrpSpPr>
          <p:grpSpPr>
            <a:xfrm>
              <a:off x="-1" y="647699"/>
              <a:ext cx="3810002" cy="4802865"/>
              <a:chOff x="0" y="0"/>
              <a:chExt cx="3810000" cy="4802864"/>
            </a:xfrm>
          </p:grpSpPr>
          <p:sp>
            <p:nvSpPr>
              <p:cNvPr id="112" name="Rectangle"/>
              <p:cNvSpPr/>
              <p:nvPr/>
            </p:nvSpPr>
            <p:spPr>
              <a:xfrm rot="21450000">
                <a:off x="193637" y="170479"/>
                <a:ext cx="3518633" cy="4557814"/>
              </a:xfrm>
              <a:prstGeom prst="rect">
                <a:avLst/>
              </a:prstGeom>
              <a:solidFill>
                <a:srgbClr val="ECF1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</a:p>
            </p:txBody>
          </p:sp>
          <p:pic>
            <p:nvPicPr>
              <p:cNvPr id="113" name="Image" descr="Image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21450000">
                <a:off x="97924" y="74765"/>
                <a:ext cx="3527749" cy="4566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15" name="2026"/>
            <p:cNvSpPr txBox="1"/>
            <p:nvPr/>
          </p:nvSpPr>
          <p:spPr>
            <a:xfrm>
              <a:off x="0" y="0"/>
              <a:ext cx="1601945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defTabSz="2438337">
                <a:spcBef>
                  <a:spcPts val="0"/>
                </a:spcBef>
                <a:defRPr sz="3200">
                  <a:solidFill>
                    <a:srgbClr val="96D6EF"/>
                  </a:solidFill>
                  <a:latin typeface="Aptos Light"/>
                  <a:ea typeface="Aptos Light"/>
                  <a:cs typeface="Aptos Light"/>
                  <a:sym typeface="Aptos Light"/>
                </a:defRPr>
              </a:lvl1pPr>
            </a:lstStyle>
            <a:p>
              <a:pPr/>
              <a:r>
                <a:t>2026</a:t>
              </a:r>
            </a:p>
          </p:txBody>
        </p:sp>
      </p:grpSp>
      <p:sp>
        <p:nvSpPr>
          <p:cNvPr id="117" name="Policy"/>
          <p:cNvSpPr txBox="1"/>
          <p:nvPr/>
        </p:nvSpPr>
        <p:spPr>
          <a:xfrm>
            <a:off x="600681" y="9365622"/>
            <a:ext cx="3766075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31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Defence Policy</a:t>
            </a:r>
          </a:p>
        </p:txBody>
      </p:sp>
      <p:sp>
        <p:nvSpPr>
          <p:cNvPr id="118" name="AI Strategy"/>
          <p:cNvSpPr txBox="1"/>
          <p:nvPr/>
        </p:nvSpPr>
        <p:spPr>
          <a:xfrm>
            <a:off x="8456310" y="9365622"/>
            <a:ext cx="38100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31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AI Strategy</a:t>
            </a:r>
          </a:p>
        </p:txBody>
      </p:sp>
      <p:sp>
        <p:nvSpPr>
          <p:cNvPr id="119" name="Industrial Strategy"/>
          <p:cNvSpPr txBox="1"/>
          <p:nvPr/>
        </p:nvSpPr>
        <p:spPr>
          <a:xfrm>
            <a:off x="12409263" y="9365622"/>
            <a:ext cx="3810000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31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Industrial Strategy</a:t>
            </a:r>
          </a:p>
        </p:txBody>
      </p:sp>
      <p:sp>
        <p:nvSpPr>
          <p:cNvPr id="120" name="Digital Strategy"/>
          <p:cNvSpPr txBox="1"/>
          <p:nvPr/>
        </p:nvSpPr>
        <p:spPr>
          <a:xfrm>
            <a:off x="16362215" y="9365622"/>
            <a:ext cx="3810001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31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Digital Strategy</a:t>
            </a:r>
          </a:p>
        </p:txBody>
      </p:sp>
      <p:sp>
        <p:nvSpPr>
          <p:cNvPr id="121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  <p:sp>
        <p:nvSpPr>
          <p:cNvPr id="122" name="Rectangle"/>
          <p:cNvSpPr/>
          <p:nvPr/>
        </p:nvSpPr>
        <p:spPr>
          <a:xfrm rot="21450000">
            <a:off x="20381805" y="4196367"/>
            <a:ext cx="3518633" cy="4557814"/>
          </a:xfrm>
          <a:prstGeom prst="rect">
            <a:avLst/>
          </a:prstGeom>
          <a:solidFill>
            <a:srgbClr val="ECF1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3" name="2026"/>
          <p:cNvSpPr txBox="1"/>
          <p:nvPr/>
        </p:nvSpPr>
        <p:spPr>
          <a:xfrm>
            <a:off x="20188167" y="3378187"/>
            <a:ext cx="160194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3200">
                <a:solidFill>
                  <a:srgbClr val="96D6EF"/>
                </a:solidFill>
                <a:latin typeface="Aptos Light"/>
                <a:ea typeface="Aptos Light"/>
                <a:cs typeface="Aptos Light"/>
                <a:sym typeface="Aptos Light"/>
              </a:defRPr>
            </a:lvl1pPr>
          </a:lstStyle>
          <a:p>
            <a:pPr/>
            <a:r>
              <a:t>2026</a:t>
            </a:r>
          </a:p>
        </p:txBody>
      </p:sp>
      <p:sp>
        <p:nvSpPr>
          <p:cNvPr id="124" name="AI Strategy"/>
          <p:cNvSpPr txBox="1"/>
          <p:nvPr/>
        </p:nvSpPr>
        <p:spPr>
          <a:xfrm>
            <a:off x="20315167" y="9365622"/>
            <a:ext cx="381000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spcBef>
                <a:spcPts val="0"/>
              </a:spcBef>
              <a:defRPr sz="31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National AI Strategy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1450000">
            <a:off x="20286198" y="4100805"/>
            <a:ext cx="3534835" cy="457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77258" y="3282472"/>
            <a:ext cx="7154403" cy="10166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70556" y="2284561"/>
            <a:ext cx="4644747" cy="128987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lide Number"/>
          <p:cNvSpPr txBox="1"/>
          <p:nvPr>
            <p:ph type="sldNum" sz="quarter" idx="4294967295"/>
          </p:nvPr>
        </p:nvSpPr>
        <p:spPr>
          <a:xfrm>
            <a:off x="23756765" y="13035948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30" name="Line"/>
          <p:cNvSpPr/>
          <p:nvPr/>
        </p:nvSpPr>
        <p:spPr>
          <a:xfrm flipV="1">
            <a:off x="14416885" y="2064142"/>
            <a:ext cx="3" cy="10873654"/>
          </a:xfrm>
          <a:prstGeom prst="line">
            <a:avLst/>
          </a:prstGeom>
          <a:ln w="50800">
            <a:solidFill>
              <a:srgbClr val="F0F5FF"/>
            </a:solidFill>
            <a:miter lim="400000"/>
          </a:ln>
        </p:spPr>
        <p:txBody>
          <a:bodyPr lIns="45718" tIns="45718" rIns="45718" bIns="45718"/>
          <a:lstStyle/>
          <a:p>
            <a:pPr defTabSz="2438337"/>
          </a:p>
        </p:txBody>
      </p:sp>
      <p:sp>
        <p:nvSpPr>
          <p:cNvPr id="131" name="Defence requires integrative data systems, mature DevOps,…"/>
          <p:cNvSpPr txBox="1"/>
          <p:nvPr/>
        </p:nvSpPr>
        <p:spPr>
          <a:xfrm>
            <a:off x="701359" y="2064141"/>
            <a:ext cx="12787239" cy="1332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4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Defence requires integrative data systems, mature DevOps,</a:t>
            </a:r>
          </a:p>
          <a:p>
            <a:pPr defTabSz="2438337">
              <a:spcBef>
                <a:spcPts val="0"/>
              </a:spcBef>
              <a:defRPr sz="4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and super-computing capabilities across cloud levels.</a:t>
            </a:r>
          </a:p>
        </p:txBody>
      </p:sp>
      <p:sp>
        <p:nvSpPr>
          <p:cNvPr id="132" name="Defence Use of AI…"/>
          <p:cNvSpPr txBox="1"/>
          <p:nvPr/>
        </p:nvSpPr>
        <p:spPr>
          <a:xfrm>
            <a:off x="9132065" y="9636983"/>
            <a:ext cx="3781438" cy="159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Defence Use of AI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requires safeguards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and transparency</a:t>
            </a:r>
          </a:p>
        </p:txBody>
      </p:sp>
      <p:sp>
        <p:nvSpPr>
          <p:cNvPr id="133" name="Interoperability…"/>
          <p:cNvSpPr txBox="1"/>
          <p:nvPr/>
        </p:nvSpPr>
        <p:spPr>
          <a:xfrm>
            <a:off x="2518972" y="6365240"/>
            <a:ext cx="3651350" cy="159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Interoperability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across systems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enables data reuse</a:t>
            </a:r>
          </a:p>
        </p:txBody>
      </p:sp>
      <p:sp>
        <p:nvSpPr>
          <p:cNvPr id="134" name="Data systems have…"/>
          <p:cNvSpPr txBox="1"/>
          <p:nvPr/>
        </p:nvSpPr>
        <p:spPr>
          <a:xfrm>
            <a:off x="2518972" y="10442995"/>
            <a:ext cx="4192576" cy="207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Data systems have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to work reliably under 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harsh </a:t>
            </a:r>
            <a:r>
              <a:rPr>
                <a:latin typeface="Aptos Bold"/>
                <a:ea typeface="Aptos Bold"/>
                <a:cs typeface="Aptos Bold"/>
                <a:sym typeface="Aptos Bold"/>
              </a:rPr>
              <a:t>Edge/DDIL</a:t>
            </a:r>
            <a:endParaRPr>
              <a:latin typeface="Aptos Bold"/>
              <a:ea typeface="Aptos Bold"/>
              <a:cs typeface="Aptos Bold"/>
              <a:sym typeface="Aptos Bold"/>
            </a:endParaRP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Conditions</a:t>
            </a:r>
            <a:r>
              <a:rPr>
                <a:latin typeface="Aptos"/>
                <a:ea typeface="Aptos"/>
                <a:cs typeface="Aptos"/>
                <a:sym typeface="Aptos"/>
              </a:rPr>
              <a:t>.*</a:t>
            </a:r>
          </a:p>
        </p:txBody>
      </p:sp>
      <p:sp>
        <p:nvSpPr>
          <p:cNvPr id="135" name="High quality data flowing at volume and speed are necessary to get ahead of threats"/>
          <p:cNvSpPr txBox="1"/>
          <p:nvPr/>
        </p:nvSpPr>
        <p:spPr>
          <a:xfrm>
            <a:off x="2518972" y="3846867"/>
            <a:ext cx="4418237" cy="207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High quality</a:t>
            </a:r>
            <a:r>
              <a:rPr>
                <a:latin typeface="Aptos"/>
                <a:ea typeface="Aptos"/>
                <a:cs typeface="Aptos"/>
                <a:sym typeface="Aptos"/>
              </a:rPr>
              <a:t> data</a:t>
            </a:r>
            <a:r>
              <a:t> </a:t>
            </a:r>
            <a:r>
              <a:rPr>
                <a:latin typeface="Aptos"/>
                <a:ea typeface="Aptos"/>
                <a:cs typeface="Aptos"/>
                <a:sym typeface="Aptos"/>
              </a:rPr>
              <a:t>flowing at </a:t>
            </a:r>
            <a:r>
              <a:t>volume and speed</a:t>
            </a:r>
            <a:r>
              <a:rPr>
                <a:latin typeface="Aptos"/>
                <a:ea typeface="Aptos"/>
                <a:cs typeface="Aptos"/>
                <a:sym typeface="Aptos"/>
              </a:rPr>
              <a:t> are necessary to get ahead of threats  </a:t>
            </a:r>
          </a:p>
        </p:txBody>
      </p:sp>
      <p:sp>
        <p:nvSpPr>
          <p:cNvPr id="136" name="Sovereignty is preserved by reducing dependencies on proprietary foreign technologies"/>
          <p:cNvSpPr txBox="1"/>
          <p:nvPr/>
        </p:nvSpPr>
        <p:spPr>
          <a:xfrm>
            <a:off x="9132065" y="3846867"/>
            <a:ext cx="4418237" cy="255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Sovereignty is preserved</a:t>
            </a:r>
            <a:r>
              <a:rPr>
                <a:latin typeface="Aptos"/>
                <a:ea typeface="Aptos"/>
                <a:cs typeface="Aptos"/>
                <a:sym typeface="Aptos"/>
              </a:rPr>
              <a:t> by reducing dependencies on proprietary foreign technologies</a:t>
            </a:r>
          </a:p>
        </p:txBody>
      </p:sp>
      <p:sp>
        <p:nvSpPr>
          <p:cNvPr id="137" name="Governance involves maintaining standards while letting domains steward data to suit their needs"/>
          <p:cNvSpPr txBox="1"/>
          <p:nvPr/>
        </p:nvSpPr>
        <p:spPr>
          <a:xfrm>
            <a:off x="9132065" y="6747295"/>
            <a:ext cx="4418237" cy="255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Governance </a:t>
            </a:r>
            <a:r>
              <a:rPr>
                <a:latin typeface="Aptos"/>
                <a:ea typeface="Aptos"/>
                <a:cs typeface="Aptos"/>
                <a:sym typeface="Aptos"/>
              </a:rPr>
              <a:t>involves maintaining standards while letting domains steward data to suit their needs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45264" y="3846867"/>
            <a:ext cx="1325429" cy="1392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8596" y="10558126"/>
            <a:ext cx="1416101" cy="126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4722" y="6544347"/>
            <a:ext cx="1323850" cy="126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39710" y="6892290"/>
            <a:ext cx="1536536" cy="1211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6447" y="3846867"/>
            <a:ext cx="1412723" cy="1200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38714" y="9603003"/>
            <a:ext cx="1331978" cy="146154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*  Denied, Degraded, Intermittent,…"/>
          <p:cNvSpPr txBox="1"/>
          <p:nvPr/>
        </p:nvSpPr>
        <p:spPr>
          <a:xfrm>
            <a:off x="9191469" y="12737937"/>
            <a:ext cx="3433020" cy="632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18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*  Denied, Degraded, Intermittent,</a:t>
            </a:r>
          </a:p>
          <a:p>
            <a:pPr defTabSz="2438337">
              <a:spcBef>
                <a:spcPts val="0"/>
              </a:spcBef>
              <a:defRPr sz="18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    and Low-bandwidth  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52740" y="8560468"/>
            <a:ext cx="1040137" cy="1432118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tandards ensure…"/>
          <p:cNvSpPr txBox="1"/>
          <p:nvPr/>
        </p:nvSpPr>
        <p:spPr>
          <a:xfrm>
            <a:off x="2518972" y="8397464"/>
            <a:ext cx="3412257" cy="159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Standards 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ensure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data does not get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stuck in siloes.</a:t>
            </a:r>
          </a:p>
        </p:txBody>
      </p:sp>
      <p:sp>
        <p:nvSpPr>
          <p:cNvPr id="147" name="The demands of enterprise operations and AI"/>
          <p:cNvSpPr txBox="1"/>
          <p:nvPr/>
        </p:nvSpPr>
        <p:spPr>
          <a:xfrm>
            <a:off x="473680" y="249878"/>
            <a:ext cx="23278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The demands of enterprise operations and AI</a:t>
            </a:r>
          </a:p>
        </p:txBody>
      </p:sp>
      <p:sp>
        <p:nvSpPr>
          <p:cNvPr id="148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e deluge of sensor data can overwhelm integration efforts"/>
          <p:cNvSpPr txBox="1"/>
          <p:nvPr/>
        </p:nvSpPr>
        <p:spPr>
          <a:xfrm>
            <a:off x="473681" y="249878"/>
            <a:ext cx="2343663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The deluge of sensor data can overwhelm integration efforts</a:t>
            </a:r>
          </a:p>
        </p:txBody>
      </p:sp>
      <p:sp>
        <p:nvSpPr>
          <p:cNvPr id="151" name="Slide Number"/>
          <p:cNvSpPr txBox="1"/>
          <p:nvPr>
            <p:ph type="sldNum" sz="quarter" idx="4294967295"/>
          </p:nvPr>
        </p:nvSpPr>
        <p:spPr>
          <a:xfrm>
            <a:off x="23752475" y="12991447"/>
            <a:ext cx="249982" cy="419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000">
                <a:solidFill>
                  <a:srgbClr val="5A9AB3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0809" y="2659694"/>
            <a:ext cx="22981667" cy="1083975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UNCLASSIFIED"/>
          <p:cNvSpPr txBox="1"/>
          <p:nvPr/>
        </p:nvSpPr>
        <p:spPr>
          <a:xfrm>
            <a:off x="19027746" y="1838574"/>
            <a:ext cx="19953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  <p:sp>
        <p:nvSpPr>
          <p:cNvPr id="154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/>
          <p:nvPr>
            <p:ph type="sldNum" sz="quarter" idx="4294967295"/>
          </p:nvPr>
        </p:nvSpPr>
        <p:spPr>
          <a:xfrm>
            <a:off x="23756765" y="13035948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18014" y="13177259"/>
            <a:ext cx="3701354" cy="168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128" y="1927865"/>
            <a:ext cx="23532339" cy="1081365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From Silos to Integration"/>
          <p:cNvSpPr txBox="1"/>
          <p:nvPr/>
        </p:nvSpPr>
        <p:spPr>
          <a:xfrm>
            <a:off x="473680" y="249878"/>
            <a:ext cx="23278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From Silos to Integration</a:t>
            </a:r>
          </a:p>
        </p:txBody>
      </p:sp>
      <p:sp>
        <p:nvSpPr>
          <p:cNvPr id="160" name="UNCLASSIFIED"/>
          <p:cNvSpPr txBox="1"/>
          <p:nvPr/>
        </p:nvSpPr>
        <p:spPr>
          <a:xfrm>
            <a:off x="422880" y="13010549"/>
            <a:ext cx="19953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  <p:sp>
        <p:nvSpPr>
          <p:cNvPr id="161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ORION is the unified data layer of the…"/>
          <p:cNvSpPr txBox="1"/>
          <p:nvPr/>
        </p:nvSpPr>
        <p:spPr>
          <a:xfrm>
            <a:off x="701358" y="2203841"/>
            <a:ext cx="8386169" cy="1915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4200">
                <a:solidFill>
                  <a:srgbClr val="14546D"/>
                </a:solidFill>
                <a:latin typeface="Aptos ExtraBold"/>
                <a:ea typeface="Aptos ExtraBold"/>
                <a:cs typeface="Aptos ExtraBold"/>
                <a:sym typeface="Aptos ExtraBold"/>
              </a:defRPr>
            </a:pPr>
            <a:r>
              <a:t>ORION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is the </a:t>
            </a:r>
            <a:r>
              <a:rPr>
                <a:latin typeface="Aptos Display Bold"/>
                <a:ea typeface="Aptos Display Bold"/>
                <a:cs typeface="Aptos Display Bold"/>
                <a:sym typeface="Aptos Display Bold"/>
              </a:rPr>
              <a:t>unified data layer</a:t>
            </a:r>
            <a:r>
              <a:rPr>
                <a:latin typeface="Aptos Display"/>
                <a:ea typeface="Aptos Display"/>
                <a:cs typeface="Aptos Display"/>
                <a:sym typeface="Aptos Display"/>
              </a:rPr>
              <a:t> of the</a:t>
            </a:r>
            <a:endParaRPr>
              <a:latin typeface="Aptos Bold"/>
              <a:ea typeface="Aptos Bold"/>
              <a:cs typeface="Aptos Bold"/>
              <a:sym typeface="Aptos Bold"/>
            </a:endParaRPr>
          </a:p>
          <a:p>
            <a:pPr defTabSz="2438337">
              <a:spcBef>
                <a:spcPts val="0"/>
              </a:spcBef>
              <a:defRPr sz="4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Department of Defence and Canadian</a:t>
            </a:r>
          </a:p>
          <a:p>
            <a:pPr defTabSz="2438337">
              <a:spcBef>
                <a:spcPts val="0"/>
              </a:spcBef>
              <a:defRPr sz="4200">
                <a:solidFill>
                  <a:srgbClr val="14546D"/>
                </a:solidFill>
                <a:latin typeface="Aptos Display"/>
                <a:ea typeface="Aptos Display"/>
                <a:cs typeface="Aptos Display"/>
                <a:sym typeface="Aptos Display"/>
              </a:defRPr>
            </a:pPr>
            <a:r>
              <a:t>Armed Forces.</a:t>
            </a:r>
          </a:p>
        </p:txBody>
      </p:sp>
      <p:sp>
        <p:nvSpPr>
          <p:cNvPr id="164" name="Hybrid Cloud/On-Premise…"/>
          <p:cNvSpPr txBox="1"/>
          <p:nvPr/>
        </p:nvSpPr>
        <p:spPr>
          <a:xfrm>
            <a:off x="2696771" y="4456467"/>
            <a:ext cx="5183102" cy="159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Hybrid Cloud/On-Premise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Platform</a:t>
            </a:r>
            <a:r>
              <a:rPr>
                <a:latin typeface="Aptos"/>
                <a:ea typeface="Aptos"/>
                <a:cs typeface="Aptos"/>
                <a:sym typeface="Aptos"/>
              </a:rPr>
              <a:t> integrates data 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from across domains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37" y="6697571"/>
            <a:ext cx="1207702" cy="129685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Fast Big-Data Flows (peta-…"/>
          <p:cNvSpPr txBox="1"/>
          <p:nvPr/>
        </p:nvSpPr>
        <p:spPr>
          <a:xfrm>
            <a:off x="2696772" y="6521143"/>
            <a:ext cx="5153584" cy="1595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Fast Big-Data Flows</a:t>
            </a:r>
            <a:r>
              <a:rPr>
                <a:latin typeface="Aptos"/>
                <a:ea typeface="Aptos"/>
                <a:cs typeface="Aptos"/>
                <a:sym typeface="Aptos"/>
              </a:rPr>
              <a:t> (peta-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bytes) accessible from a 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convenient access point 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3576" y="11297353"/>
            <a:ext cx="1260226" cy="116754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ervices, Standards, and…"/>
          <p:cNvSpPr txBox="1"/>
          <p:nvPr/>
        </p:nvSpPr>
        <p:spPr>
          <a:xfrm>
            <a:off x="2696772" y="8573119"/>
            <a:ext cx="5131445" cy="207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Services, Standards, and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Interfaces </a:t>
            </a:r>
            <a:r>
              <a:rPr>
                <a:latin typeface="Aptos"/>
                <a:ea typeface="Aptos"/>
                <a:cs typeface="Aptos"/>
                <a:sym typeface="Aptos"/>
              </a:rPr>
              <a:t>add value as 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data is aggregated or flows 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through the layer</a:t>
            </a:r>
          </a:p>
        </p:txBody>
      </p:sp>
      <p:sp>
        <p:nvSpPr>
          <p:cNvPr id="169" name="Common Operational…"/>
          <p:cNvSpPr txBox="1"/>
          <p:nvPr/>
        </p:nvSpPr>
        <p:spPr>
          <a:xfrm>
            <a:off x="2696772" y="11108965"/>
            <a:ext cx="5456560" cy="207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Common Operational 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 Bold"/>
                <a:ea typeface="Aptos Bold"/>
                <a:cs typeface="Aptos Bold"/>
                <a:sym typeface="Aptos Bold"/>
              </a:defRPr>
            </a:pPr>
            <a:r>
              <a:t>Picture </a:t>
            </a:r>
            <a:r>
              <a:rPr>
                <a:latin typeface="Aptos"/>
                <a:ea typeface="Aptos"/>
                <a:cs typeface="Aptos"/>
                <a:sym typeface="Aptos"/>
              </a:rPr>
              <a:t>supports decision-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making and situational </a:t>
            </a:r>
          </a:p>
          <a:p>
            <a:pPr defTabSz="2438337">
              <a:spcBef>
                <a:spcPts val="0"/>
              </a:spcBef>
              <a:defRPr sz="3400">
                <a:solidFill>
                  <a:srgbClr val="14546D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t>awareness on the battlefield 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3621" y="8662019"/>
            <a:ext cx="1040137" cy="1432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830" y="4562799"/>
            <a:ext cx="1595719" cy="1433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87526" y="13133788"/>
            <a:ext cx="3373961" cy="178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09347" y="1889646"/>
            <a:ext cx="15314283" cy="11405714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lide Number"/>
          <p:cNvSpPr txBox="1"/>
          <p:nvPr>
            <p:ph type="sldNum" sz="quarter" idx="4294967295"/>
          </p:nvPr>
        </p:nvSpPr>
        <p:spPr>
          <a:xfrm>
            <a:off x="23756765" y="13035948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75" name="What is ORION?"/>
          <p:cNvSpPr txBox="1"/>
          <p:nvPr/>
        </p:nvSpPr>
        <p:spPr>
          <a:xfrm>
            <a:off x="473680" y="249878"/>
            <a:ext cx="23278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What is ORION?</a:t>
            </a:r>
          </a:p>
        </p:txBody>
      </p:sp>
      <p:sp>
        <p:nvSpPr>
          <p:cNvPr id="176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044" y="2586060"/>
            <a:ext cx="23089112" cy="1076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lide Number"/>
          <p:cNvSpPr txBox="1"/>
          <p:nvPr>
            <p:ph type="sldNum" sz="quarter" idx="4294967295"/>
          </p:nvPr>
        </p:nvSpPr>
        <p:spPr>
          <a:xfrm>
            <a:off x="23756765" y="13035948"/>
            <a:ext cx="241402" cy="374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0" name="ORION Value Proposition"/>
          <p:cNvSpPr txBox="1"/>
          <p:nvPr/>
        </p:nvSpPr>
        <p:spPr>
          <a:xfrm>
            <a:off x="473680" y="249878"/>
            <a:ext cx="23278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ORION Value Proposition</a:t>
            </a:r>
          </a:p>
        </p:txBody>
      </p:sp>
      <p:sp>
        <p:nvSpPr>
          <p:cNvPr id="181" name="UNCLASSIFIED"/>
          <p:cNvSpPr txBox="1"/>
          <p:nvPr/>
        </p:nvSpPr>
        <p:spPr>
          <a:xfrm>
            <a:off x="19027746" y="1838574"/>
            <a:ext cx="1995340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  <p:sp>
        <p:nvSpPr>
          <p:cNvPr id="182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upply: early shifting of data has already created a critical mass"/>
          <p:cNvSpPr txBox="1"/>
          <p:nvPr/>
        </p:nvSpPr>
        <p:spPr>
          <a:xfrm>
            <a:off x="473681" y="249878"/>
            <a:ext cx="23339798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12700" dist="63500" dir="2100000">
                    <a:srgbClr val="002458"/>
                  </a:outerShdw>
                </a:effectLst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Supply: early shifting of data has already created a critical mass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4883" y="2711456"/>
            <a:ext cx="21414234" cy="1027329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lide Number"/>
          <p:cNvSpPr txBox="1"/>
          <p:nvPr>
            <p:ph type="sldNum" sz="quarter" idx="4294967295"/>
          </p:nvPr>
        </p:nvSpPr>
        <p:spPr>
          <a:xfrm>
            <a:off x="23756765" y="1303594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5A9AB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87" name="UNCLASSIFIED"/>
          <p:cNvSpPr txBox="1"/>
          <p:nvPr/>
        </p:nvSpPr>
        <p:spPr>
          <a:xfrm>
            <a:off x="21505566" y="13006977"/>
            <a:ext cx="199533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2438337">
              <a:spcBef>
                <a:spcPts val="0"/>
              </a:spcBef>
              <a:defRPr sz="2200">
                <a:solidFill>
                  <a:srgbClr val="E8EFF8"/>
                </a:solidFill>
                <a:latin typeface="Aptos SemiBold"/>
                <a:ea typeface="Aptos SemiBold"/>
                <a:cs typeface="Aptos SemiBold"/>
                <a:sym typeface="Aptos SemiBold"/>
              </a:defRPr>
            </a:lvl1pPr>
          </a:lstStyle>
          <a:p>
            <a:pPr/>
            <a:r>
              <a:t>UNCLASSIFIED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